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4584" r:id="rId2"/>
  </p:sldMasterIdLst>
  <p:notesMasterIdLst>
    <p:notesMasterId r:id="rId84"/>
  </p:notesMasterIdLst>
  <p:handoutMasterIdLst>
    <p:handoutMasterId r:id="rId85"/>
  </p:handoutMasterIdLst>
  <p:sldIdLst>
    <p:sldId id="2866" r:id="rId3"/>
    <p:sldId id="3191" r:id="rId4"/>
    <p:sldId id="2486" r:id="rId5"/>
    <p:sldId id="3250" r:id="rId6"/>
    <p:sldId id="3271" r:id="rId7"/>
    <p:sldId id="3267" r:id="rId8"/>
    <p:sldId id="3266" r:id="rId9"/>
    <p:sldId id="3341" r:id="rId10"/>
    <p:sldId id="3342" r:id="rId11"/>
    <p:sldId id="3270" r:id="rId12"/>
    <p:sldId id="3200" r:id="rId13"/>
    <p:sldId id="3288" r:id="rId14"/>
    <p:sldId id="3308" r:id="rId15"/>
    <p:sldId id="3279" r:id="rId16"/>
    <p:sldId id="3281" r:id="rId17"/>
    <p:sldId id="3282" r:id="rId18"/>
    <p:sldId id="3309" r:id="rId19"/>
    <p:sldId id="3202" r:id="rId20"/>
    <p:sldId id="3259" r:id="rId21"/>
    <p:sldId id="3257" r:id="rId22"/>
    <p:sldId id="3264" r:id="rId23"/>
    <p:sldId id="3380" r:id="rId24"/>
    <p:sldId id="3381" r:id="rId25"/>
    <p:sldId id="3210" r:id="rId26"/>
    <p:sldId id="3307" r:id="rId27"/>
    <p:sldId id="3263" r:id="rId28"/>
    <p:sldId id="3204" r:id="rId29"/>
    <p:sldId id="3311" r:id="rId30"/>
    <p:sldId id="3353" r:id="rId31"/>
    <p:sldId id="3352" r:id="rId32"/>
    <p:sldId id="3336" r:id="rId33"/>
    <p:sldId id="3330" r:id="rId34"/>
    <p:sldId id="3322" r:id="rId35"/>
    <p:sldId id="3325" r:id="rId36"/>
    <p:sldId id="3323" r:id="rId37"/>
    <p:sldId id="3320" r:id="rId38"/>
    <p:sldId id="3327" r:id="rId39"/>
    <p:sldId id="3333" r:id="rId40"/>
    <p:sldId id="3334" r:id="rId41"/>
    <p:sldId id="3328" r:id="rId42"/>
    <p:sldId id="3344" r:id="rId43"/>
    <p:sldId id="3337" r:id="rId44"/>
    <p:sldId id="3377" r:id="rId45"/>
    <p:sldId id="3378" r:id="rId46"/>
    <p:sldId id="3310" r:id="rId47"/>
    <p:sldId id="3316" r:id="rId48"/>
    <p:sldId id="3294" r:id="rId49"/>
    <p:sldId id="3296" r:id="rId50"/>
    <p:sldId id="3298" r:id="rId51"/>
    <p:sldId id="3297" r:id="rId52"/>
    <p:sldId id="3299" r:id="rId53"/>
    <p:sldId id="3312" r:id="rId54"/>
    <p:sldId id="3215" r:id="rId55"/>
    <p:sldId id="3216" r:id="rId56"/>
    <p:sldId id="3217" r:id="rId57"/>
    <p:sldId id="3235" r:id="rId58"/>
    <p:sldId id="3220" r:id="rId59"/>
    <p:sldId id="3313" r:id="rId60"/>
    <p:sldId id="3276" r:id="rId61"/>
    <p:sldId id="3277" r:id="rId62"/>
    <p:sldId id="3232" r:id="rId63"/>
    <p:sldId id="3233" r:id="rId64"/>
    <p:sldId id="3351" r:id="rId65"/>
    <p:sldId id="3275" r:id="rId66"/>
    <p:sldId id="3382" r:id="rId67"/>
    <p:sldId id="3302" r:id="rId68"/>
    <p:sldId id="3303" r:id="rId69"/>
    <p:sldId id="3304" r:id="rId70"/>
    <p:sldId id="3305" r:id="rId71"/>
    <p:sldId id="3343" r:id="rId72"/>
    <p:sldId id="3374" r:id="rId73"/>
    <p:sldId id="3306" r:id="rId74"/>
    <p:sldId id="3379" r:id="rId75"/>
    <p:sldId id="3241" r:id="rId76"/>
    <p:sldId id="3242" r:id="rId77"/>
    <p:sldId id="3243" r:id="rId78"/>
    <p:sldId id="3346" r:id="rId79"/>
    <p:sldId id="3245" r:id="rId80"/>
    <p:sldId id="3246" r:id="rId81"/>
    <p:sldId id="3247" r:id="rId82"/>
    <p:sldId id="3248" r:id="rId83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C50A70-E24F-433E-A5B6-0ED1D1329469}">
          <p14:sldIdLst>
            <p14:sldId id="2866"/>
            <p14:sldId id="3191"/>
            <p14:sldId id="2486"/>
            <p14:sldId id="3250"/>
            <p14:sldId id="3271"/>
            <p14:sldId id="3267"/>
            <p14:sldId id="3266"/>
            <p14:sldId id="3341"/>
            <p14:sldId id="3342"/>
            <p14:sldId id="3270"/>
            <p14:sldId id="3200"/>
            <p14:sldId id="3288"/>
            <p14:sldId id="3308"/>
            <p14:sldId id="3279"/>
            <p14:sldId id="3281"/>
            <p14:sldId id="3282"/>
            <p14:sldId id="3309"/>
            <p14:sldId id="3202"/>
            <p14:sldId id="3259"/>
            <p14:sldId id="3257"/>
            <p14:sldId id="3264"/>
            <p14:sldId id="3380"/>
            <p14:sldId id="3381"/>
            <p14:sldId id="3210"/>
            <p14:sldId id="3307"/>
            <p14:sldId id="3263"/>
            <p14:sldId id="3204"/>
            <p14:sldId id="3311"/>
            <p14:sldId id="3353"/>
            <p14:sldId id="3352"/>
            <p14:sldId id="3336"/>
            <p14:sldId id="3330"/>
            <p14:sldId id="3322"/>
            <p14:sldId id="3325"/>
            <p14:sldId id="3323"/>
            <p14:sldId id="3320"/>
            <p14:sldId id="3327"/>
            <p14:sldId id="3333"/>
            <p14:sldId id="3334"/>
            <p14:sldId id="3328"/>
            <p14:sldId id="3344"/>
            <p14:sldId id="3337"/>
            <p14:sldId id="3377"/>
            <p14:sldId id="3378"/>
            <p14:sldId id="3310"/>
            <p14:sldId id="3316"/>
            <p14:sldId id="3294"/>
            <p14:sldId id="3296"/>
            <p14:sldId id="3298"/>
            <p14:sldId id="3297"/>
            <p14:sldId id="3299"/>
            <p14:sldId id="3312"/>
            <p14:sldId id="3215"/>
            <p14:sldId id="3216"/>
            <p14:sldId id="3217"/>
            <p14:sldId id="3235"/>
            <p14:sldId id="3220"/>
            <p14:sldId id="3313"/>
            <p14:sldId id="3276"/>
            <p14:sldId id="3277"/>
            <p14:sldId id="3232"/>
            <p14:sldId id="3233"/>
            <p14:sldId id="3351"/>
            <p14:sldId id="3275"/>
            <p14:sldId id="3382"/>
            <p14:sldId id="3302"/>
            <p14:sldId id="3303"/>
            <p14:sldId id="3304"/>
            <p14:sldId id="3305"/>
            <p14:sldId id="3343"/>
            <p14:sldId id="3374"/>
            <p14:sldId id="3306"/>
            <p14:sldId id="3379"/>
            <p14:sldId id="3241"/>
            <p14:sldId id="3242"/>
            <p14:sldId id="3243"/>
            <p14:sldId id="3346"/>
            <p14:sldId id="3245"/>
            <p14:sldId id="3246"/>
            <p14:sldId id="3247"/>
            <p14:sldId id="32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006E9B"/>
    <a:srgbClr val="32BD4A"/>
    <a:srgbClr val="F89A36"/>
    <a:srgbClr val="6699FF"/>
    <a:srgbClr val="FF9900"/>
    <a:srgbClr val="00939B"/>
    <a:srgbClr val="00B5C3"/>
    <a:srgbClr val="003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70" autoAdjust="0"/>
    <p:restoredTop sz="80092" autoAdjust="0"/>
  </p:normalViewPr>
  <p:slideViewPr>
    <p:cSldViewPr>
      <p:cViewPr>
        <p:scale>
          <a:sx n="90" d="100"/>
          <a:sy n="90" d="100"/>
        </p:scale>
        <p:origin x="-2148" y="-6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52"/>
    </p:cViewPr>
  </p:sorterViewPr>
  <p:notesViewPr>
    <p:cSldViewPr>
      <p:cViewPr varScale="1">
        <p:scale>
          <a:sx n="53" d="100"/>
          <a:sy n="53" d="100"/>
        </p:scale>
        <p:origin x="-28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3B2C96B0-0B15-4A95-9E3D-4ED80B24EE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5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BEC68BBC-3F72-4EE5-A3E6-B26904F4D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174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 smtClean="0"/>
              <a:pPr algn="r" eaLnBrk="1" hangingPunct="1">
                <a:spcBef>
                  <a:spcPct val="0"/>
                </a:spcBef>
              </a:pPr>
              <a:t>0</a:t>
            </a:fld>
            <a:endParaRPr lang="en-US" altLang="en-US" sz="13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42" indent="-285708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833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966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099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232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365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497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630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707544B-2C8D-43DA-B344-7BE8DA39F825}" type="slidenum">
              <a:rPr lang="en-US" altLang="en-US" sz="1300"/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 sz="13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C68BBC-3F72-4EE5-A3E6-B26904F4D3E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96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 smtClean="0"/>
              <a:pPr algn="r" eaLnBrk="1" hangingPunct="1">
                <a:spcBef>
                  <a:spcPct val="0"/>
                </a:spcBef>
              </a:pPr>
              <a:t>64</a:t>
            </a:fld>
            <a:endParaRPr lang="en-US" altLang="en-US" sz="13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6"/>
            <a:ext cx="7772400" cy="13747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3657600"/>
            <a:ext cx="45720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73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C9F6BF0-DFA5-426E-953C-4CD371C6663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5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6986DD07-69EB-461C-A612-0FE954E2437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97799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EDC5B608-3626-4F14-8F5E-B4D9C146179B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3456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4CE69C62-DF2B-495E-B25B-7257B7FFDF1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7440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1"/>
            <a:ext cx="8229600" cy="4754563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596002E-8F80-4E0F-BF22-35D34BDAFF7F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73597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FC639D19-8BF4-4FAB-9C39-9A469562474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1801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D06E9-6BF4-4B5A-9C54-97D23166EB7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25527-90C2-476D-83B1-451AAA5E82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6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2B03E-832C-4B91-AB5F-196F53622D3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E712-5773-4354-8439-F70320E4F2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06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61F8-547B-45B9-B4D9-34E3A3808A27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6D001-0DC5-4EC9-9F29-A2B0DDCBE1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61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9E37F-1ACF-4EBC-8C6B-FFE9264D469D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0CB99-C85F-4400-92FE-A3FBB3DF2C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9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ACE6872-0AD7-46AA-93CA-96D80A141400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1069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5FAFB-3D98-464F-8FF2-8E89CC80307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BD731-AC55-458B-AF5C-2B8DC86D9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59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A59C9-B4DA-425E-8827-E464A8D8126F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740E4-8435-451F-9090-2CE48F2B5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2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A6D9F-2607-4086-9A3A-C3F419F5BFF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CFE2A-F838-4035-9E23-8910F95E6D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18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8B0A1-F5B6-41E8-AC1E-0469D08F069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07C55-259C-414F-81CA-26729F90E8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38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AE86C-C38F-40D8-89BD-D478FB3F6896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4E941-8880-480C-8AED-1653A74BFE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41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9C8EF-5467-4C68-976C-47837C0020B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6AE13-EDB3-4ECA-8867-A1AD145780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88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61C8F-319B-4113-A03F-4C37FD0EA4F2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A1C45-6FC4-41F2-B8F9-655BD7B169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2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1B39558-C603-4154-B3C9-F7E178302BC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3853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20A3C85-A83D-4B53-ACFA-58FAE312B01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8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D698C6E-8BE5-4184-A425-D2C36B20CD5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6481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1B5352B1-2538-4699-B878-16B52FEBD80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8456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8B352477-7916-49ED-A229-A6A177D8CF37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73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B2C69AD-223A-40F1-AC1B-7ACFF86EDEC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902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1335322-580A-4C6B-B4E9-9F5BD93FB83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6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7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1"/>
            <a:ext cx="82296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57800" y="6324601"/>
            <a:ext cx="342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sz="800" dirty="0"/>
          </a:p>
          <a:p>
            <a:pPr>
              <a:spcBef>
                <a:spcPct val="0"/>
              </a:spcBef>
              <a:defRPr/>
            </a:pPr>
            <a:fld id="{71BDCF84-D611-43B9-8763-7400AA5C2265}" type="slidenum">
              <a:rPr lang="en-US"/>
              <a:pPr>
                <a:spcBef>
                  <a:spcPct val="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457200" y="62484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1" name="TextBox 7"/>
          <p:cNvSpPr txBox="1">
            <a:spLocks noChangeArrowheads="1"/>
          </p:cNvSpPr>
          <p:nvPr userDrawn="1"/>
        </p:nvSpPr>
        <p:spPr bwMode="auto">
          <a:xfrm>
            <a:off x="388938" y="6343649"/>
            <a:ext cx="9044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14 Sep 2017</a:t>
            </a:r>
          </a:p>
          <a:p>
            <a:pPr algn="l" eaLnBrk="1" hangingPunct="1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Blockchain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60" r:id="rId1"/>
    <p:sldLayoutId id="2147485643" r:id="rId2"/>
    <p:sldLayoutId id="2147485644" r:id="rId3"/>
    <p:sldLayoutId id="2147485661" r:id="rId4"/>
    <p:sldLayoutId id="2147485645" r:id="rId5"/>
    <p:sldLayoutId id="2147485662" r:id="rId6"/>
    <p:sldLayoutId id="2147485663" r:id="rId7"/>
    <p:sldLayoutId id="2147485664" r:id="rId8"/>
    <p:sldLayoutId id="2147485665" r:id="rId9"/>
    <p:sldLayoutId id="2147485666" r:id="rId10"/>
    <p:sldLayoutId id="2147485667" r:id="rId11"/>
    <p:sldLayoutId id="2147485646" r:id="rId12"/>
    <p:sldLayoutId id="2147485647" r:id="rId13"/>
    <p:sldLayoutId id="2147485668" r:id="rId14"/>
    <p:sldLayoutId id="2147485648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483563-3C6E-4E9C-A750-15939102CB2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D305A2A-E777-47B0-ADB6-F780107D88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9" r:id="rId1"/>
    <p:sldLayoutId id="2147485650" r:id="rId2"/>
    <p:sldLayoutId id="2147485651" r:id="rId3"/>
    <p:sldLayoutId id="2147485652" r:id="rId4"/>
    <p:sldLayoutId id="2147485653" r:id="rId5"/>
    <p:sldLayoutId id="2147485654" r:id="rId6"/>
    <p:sldLayoutId id="2147485655" r:id="rId7"/>
    <p:sldLayoutId id="2147485656" r:id="rId8"/>
    <p:sldLayoutId id="2147485657" r:id="rId9"/>
    <p:sldLayoutId id="2147485658" r:id="rId10"/>
    <p:sldLayoutId id="2147485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g"/><Relationship Id="rId4" Type="http://schemas.openxmlformats.org/officeDocument/2006/relationships/image" Target="../media/image8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jp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jpg"/><Relationship Id="rId1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jpeg"/><Relationship Id="rId4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jpg"/><Relationship Id="rId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8.jpg"/><Relationship Id="rId4" Type="http://schemas.openxmlformats.org/officeDocument/2006/relationships/image" Target="../media/image157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7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gif"/><Relationship Id="rId5" Type="http://schemas.microsoft.com/office/2007/relationships/hdphoto" Target="../media/hdphoto4.wdp"/><Relationship Id="rId4" Type="http://schemas.openxmlformats.org/officeDocument/2006/relationships/image" Target="../media/image165.jpe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179.jpeg"/><Relationship Id="rId4" Type="http://schemas.openxmlformats.org/officeDocument/2006/relationships/image" Target="../media/image17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7.jpeg"/><Relationship Id="rId5" Type="http://schemas.openxmlformats.org/officeDocument/2006/relationships/image" Target="../media/image186.png"/><Relationship Id="rId4" Type="http://schemas.openxmlformats.org/officeDocument/2006/relationships/image" Target="../media/image185.jpeg"/><Relationship Id="rId9" Type="http://schemas.openxmlformats.org/officeDocument/2006/relationships/image" Target="../media/image19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3.png"/><Relationship Id="rId4" Type="http://schemas.openxmlformats.org/officeDocument/2006/relationships/image" Target="../media/image212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linkedin.com/pulse/making-blockchain-safe-government-merged-mining-chains-tori-ada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533400" y="5562600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800" y="3138607"/>
            <a:ext cx="774865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7. Blockchain Economics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25" y="856944"/>
            <a:ext cx="6944695" cy="2191056"/>
          </a:xfrm>
          <a:prstGeom prst="rect">
            <a:avLst/>
          </a:prstGeom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890900" y="5308662"/>
            <a:ext cx="401955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600" dirty="0" smtClean="0">
                <a:solidFill>
                  <a:schemeClr val="bg1"/>
                </a:solidFill>
              </a:rPr>
              <a:t>Melanie Swan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Philosophy Department, Purdue University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melanie@BlockchainStudies.org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28" y="5943600"/>
            <a:ext cx="1768972" cy="5577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1" y="6044184"/>
            <a:ext cx="1362879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Kinds of Blockchain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9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81" y="3545775"/>
            <a:ext cx="7086600" cy="196332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www.blockchaintechnologies.com</a:t>
            </a:r>
            <a:endParaRPr lang="en-US" altLang="en-US" sz="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26" y="1671450"/>
            <a:ext cx="3366655" cy="1831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1618" y="5509100"/>
            <a:ext cx="1654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Smart Property Cryptographic Asset Registries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4167" y="5509100"/>
            <a:ext cx="165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Smart Contracts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IP Registration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8825" y="5509100"/>
            <a:ext cx="208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Money, Payments,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Financial Clearing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2639" y="5509100"/>
            <a:ext cx="165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Identity Confirmation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4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Slower Adoption than the Internet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http://www.digital-marketing-course.org/growth-of-global-internet-users/, </a:t>
            </a:r>
            <a:r>
              <a:rPr lang="en-US" altLang="en-US" sz="800" i="1" dirty="0" smtClean="0"/>
              <a:t>https</a:t>
            </a:r>
            <a:r>
              <a:rPr lang="en-US" altLang="en-US" sz="800" i="1" dirty="0"/>
              <a:t>://wearesocial-net.s3.amazonaws.com/uk/wp-content/uploads/sites/2/2017/01/Slide007.png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01" y="184353"/>
            <a:ext cx="1070050" cy="1150632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457200" y="1371601"/>
            <a:ext cx="8229600" cy="137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Internet all over again, but since involves money and assets, likely to take longer</a:t>
            </a:r>
          </a:p>
          <a:p>
            <a:pPr lvl="1"/>
            <a:r>
              <a:rPr lang="en-US" dirty="0">
                <a:solidFill>
                  <a:srgbClr val="FF9900"/>
                </a:solidFill>
              </a:rPr>
              <a:t>Information Internet</a:t>
            </a:r>
            <a:r>
              <a:rPr lang="en-US" dirty="0"/>
              <a:t>: 20-40 years </a:t>
            </a:r>
            <a:r>
              <a:rPr lang="en-US" dirty="0" smtClean="0"/>
              <a:t>(50% online, corporate </a:t>
            </a:r>
            <a:r>
              <a:rPr lang="en-US" dirty="0"/>
              <a:t>email)</a:t>
            </a:r>
          </a:p>
          <a:p>
            <a:pPr lvl="1"/>
            <a:r>
              <a:rPr lang="en-US" dirty="0">
                <a:solidFill>
                  <a:srgbClr val="FF9900"/>
                </a:solidFill>
              </a:rPr>
              <a:t>Money Internet</a:t>
            </a:r>
            <a:r>
              <a:rPr lang="en-US" dirty="0"/>
              <a:t>: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/>
              <a:t>could take longer (2050-2075)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profound impact</a:t>
            </a:r>
          </a:p>
          <a:p>
            <a:pPr lvl="1"/>
            <a:r>
              <a:rPr lang="en-US" dirty="0"/>
              <a:t>Computationally-based society has </a:t>
            </a:r>
            <a:r>
              <a:rPr lang="en-US" dirty="0" smtClean="0"/>
              <a:t>less need </a:t>
            </a:r>
            <a:r>
              <a:rPr lang="en-US" dirty="0"/>
              <a:t>for </a:t>
            </a:r>
            <a:r>
              <a:rPr lang="en-US" dirty="0" smtClean="0"/>
              <a:t>a brick-and-mortar </a:t>
            </a:r>
            <a:r>
              <a:rPr lang="en-US" dirty="0"/>
              <a:t>institutional footprint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35606" y="3019300"/>
            <a:ext cx="6946393" cy="1927300"/>
            <a:chOff x="1200080" y="4112972"/>
            <a:chExt cx="7181920" cy="205922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200080" y="4114800"/>
              <a:ext cx="3433948" cy="2057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280" y="4290235"/>
              <a:ext cx="3271083" cy="18448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4112972"/>
              <a:ext cx="3657600" cy="20592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378942" y="4191000"/>
              <a:ext cx="31026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Growth in Global Internet users 1995-2015</a:t>
              </a:r>
              <a:endParaRPr 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890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88040" y="1593561"/>
            <a:ext cx="1586921" cy="678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88040" y="-145761"/>
            <a:ext cx="1586921" cy="6781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Crypto-enlightenment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11</a:t>
            </a:fld>
            <a:endParaRPr lang="en-US" sz="9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338596" y="2640667"/>
            <a:ext cx="6052805" cy="12190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8596" y="2742250"/>
            <a:ext cx="449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“One </a:t>
            </a:r>
            <a:r>
              <a:rPr lang="en-US" sz="2000" dirty="0"/>
              <a:t>ought to think autonomously, free of the dictates of external </a:t>
            </a:r>
            <a:r>
              <a:rPr lang="en-US" sz="2000" dirty="0" smtClean="0"/>
              <a:t>authority” </a:t>
            </a:r>
            <a:r>
              <a:rPr lang="en-US" sz="1600" i="1" dirty="0" smtClean="0"/>
              <a:t>- Immanuel Kant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2478973"/>
            <a:ext cx="1524000" cy="1524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338595" y="4420546"/>
            <a:ext cx="5976605" cy="12161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001" y="4572946"/>
            <a:ext cx="449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“Multiple private currencies should compete for customer business”</a:t>
            </a:r>
          </a:p>
          <a:p>
            <a:r>
              <a:rPr lang="en-US" sz="1600" i="1" dirty="0" smtClean="0"/>
              <a:t>- Friedrich </a:t>
            </a:r>
            <a:r>
              <a:rPr lang="en-US" sz="1600" i="1" dirty="0"/>
              <a:t>Hayek</a:t>
            </a:r>
            <a:endParaRPr lang="en-US" sz="2000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78" y="4191000"/>
            <a:ext cx="1072822" cy="16203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75" y="4668103"/>
            <a:ext cx="719280" cy="683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75" y="3074738"/>
            <a:ext cx="754691" cy="678178"/>
          </a:xfrm>
          <a:prstGeom prst="rect">
            <a:avLst/>
          </a:prstGeom>
        </p:spPr>
      </p:pic>
      <p:sp>
        <p:nvSpPr>
          <p:cNvPr id="22" name="Text Placeholder 2"/>
          <p:cNvSpPr txBox="1">
            <a:spLocks/>
          </p:cNvSpPr>
          <p:nvPr/>
        </p:nvSpPr>
        <p:spPr bwMode="auto">
          <a:xfrm>
            <a:off x="457200" y="1371601"/>
            <a:ext cx="8229600" cy="137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At stake: redesign the only sectors not yet reinvented for the Internet era: Economics, Law, and Government</a:t>
            </a:r>
            <a:endParaRPr lang="en-US" kern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Kant, I. "Answering the Question: What Is Enlightenment?" (German: </a:t>
            </a:r>
            <a:r>
              <a:rPr lang="en-US" altLang="en-US" sz="800" i="1" dirty="0" err="1"/>
              <a:t>Beantwortung</a:t>
            </a:r>
            <a:r>
              <a:rPr lang="en-US" altLang="en-US" sz="800" i="1" dirty="0"/>
              <a:t> der </a:t>
            </a:r>
            <a:r>
              <a:rPr lang="en-US" altLang="en-US" sz="800" i="1" dirty="0" err="1"/>
              <a:t>Frage</a:t>
            </a:r>
            <a:r>
              <a:rPr lang="en-US" altLang="en-US" sz="800" i="1" dirty="0"/>
              <a:t>: Was </a:t>
            </a:r>
            <a:r>
              <a:rPr lang="en-US" altLang="en-US" sz="800" i="1" dirty="0" err="1"/>
              <a:t>ist</a:t>
            </a:r>
            <a:r>
              <a:rPr lang="en-US" altLang="en-US" sz="800" i="1" dirty="0"/>
              <a:t> </a:t>
            </a:r>
            <a:r>
              <a:rPr lang="en-US" altLang="en-US" sz="800" i="1" dirty="0" err="1"/>
              <a:t>Aufklärung</a:t>
            </a:r>
            <a:r>
              <a:rPr lang="en-US" altLang="en-US" sz="800" i="1" dirty="0"/>
              <a:t>?). 1784. Hayek, F. The De Nationalization of Money. 1976. (paraphrased)</a:t>
            </a:r>
          </a:p>
        </p:txBody>
      </p:sp>
    </p:spTree>
    <p:extLst>
      <p:ext uri="{BB962C8B-B14F-4D97-AF65-F5344CB8AC3E}">
        <p14:creationId xmlns:p14="http://schemas.microsoft.com/office/powerpoint/2010/main" val="25577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Technical Overview</a:t>
            </a:r>
          </a:p>
          <a:p>
            <a:r>
              <a:rPr lang="en-US" dirty="0" smtClean="0"/>
              <a:t>Blockchain ICOs</a:t>
            </a:r>
          </a:p>
          <a:p>
            <a:r>
              <a:rPr lang="en-US" dirty="0" smtClean="0"/>
              <a:t>Blockchain Economic Theory</a:t>
            </a:r>
            <a:endParaRPr lang="en-US" dirty="0"/>
          </a:p>
          <a:p>
            <a:r>
              <a:rPr lang="en-US" dirty="0" smtClean="0"/>
              <a:t>Why do we need Blockchain?</a:t>
            </a:r>
          </a:p>
          <a:p>
            <a:r>
              <a:rPr lang="en-US" dirty="0" smtClean="0"/>
              <a:t>Smart Network Convergence</a:t>
            </a:r>
          </a:p>
          <a:p>
            <a:pPr marL="857250" lvl="1" indent="-457200"/>
            <a:r>
              <a:rPr lang="en-US" dirty="0" smtClean="0"/>
              <a:t>Blockchain and Deep Learning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12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480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blockchain work?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13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9954"/>
            <a:ext cx="2438400" cy="904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583" y="4191000"/>
            <a:ext cx="109728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91000"/>
            <a:ext cx="3246391" cy="1828800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457200" y="1371601"/>
            <a:ext cx="7924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dirty="0" smtClean="0"/>
              <a:t>eWallet app: holds keys, not money </a:t>
            </a:r>
          </a:p>
          <a:p>
            <a:pPr lvl="1" eaLnBrk="1" hangingPunct="1"/>
            <a:r>
              <a:rPr lang="en-US" dirty="0" smtClean="0"/>
              <a:t>Using PKI </a:t>
            </a:r>
            <a:r>
              <a:rPr lang="en-US" dirty="0"/>
              <a:t>(public key infrastructure): electronic wallet software issues a public-private key pair (public address is a 32-character alphanumeric code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smtClean="0"/>
              <a:t>Scan public address </a:t>
            </a:r>
            <a:r>
              <a:rPr lang="en-US" dirty="0"/>
              <a:t>(</a:t>
            </a:r>
            <a:r>
              <a:rPr lang="en-US" altLang="en-US" kern="0" dirty="0" smtClean="0"/>
              <a:t>QR Code) &amp; submit transaction</a:t>
            </a:r>
          </a:p>
          <a:p>
            <a:pPr eaLnBrk="1" hangingPunct="1"/>
            <a:r>
              <a:rPr lang="en-US" dirty="0" smtClean="0"/>
              <a:t>Private </a:t>
            </a:r>
            <a:r>
              <a:rPr lang="en-US" dirty="0"/>
              <a:t>key confirms </a:t>
            </a:r>
            <a:r>
              <a:rPr lang="en-US" dirty="0" smtClean="0"/>
              <a:t>access and funds availability</a:t>
            </a:r>
            <a:r>
              <a:rPr lang="en-US" kern="0" dirty="0" smtClean="0"/>
              <a:t>, </a:t>
            </a:r>
            <a:r>
              <a:rPr lang="en-US" altLang="en-US" kern="0" dirty="0" smtClean="0"/>
              <a:t>transaction validated, executed &amp; posted to blockchain</a:t>
            </a:r>
          </a:p>
        </p:txBody>
      </p:sp>
    </p:spTree>
    <p:extLst>
      <p:ext uri="{BB962C8B-B14F-4D97-AF65-F5344CB8AC3E}">
        <p14:creationId xmlns:p14="http://schemas.microsoft.com/office/powerpoint/2010/main" val="688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How robust is the p2p software network?</a:t>
            </a:r>
          </a:p>
        </p:txBody>
      </p:sp>
      <p:cxnSp>
        <p:nvCxnSpPr>
          <p:cNvPr id="18437" name="Straight Connector 2"/>
          <p:cNvCxnSpPr>
            <a:cxnSpLocks noChangeShapeType="1"/>
          </p:cNvCxnSpPr>
          <p:nvPr/>
        </p:nvCxnSpPr>
        <p:spPr bwMode="auto">
          <a:xfrm>
            <a:off x="444500" y="6248400"/>
            <a:ext cx="8229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AB82238B-AE7B-4E28-9D67-7488B600A609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14</a:t>
            </a:fld>
            <a:endParaRPr lang="en-US" altLang="en-US" sz="9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p</a:t>
            </a:r>
            <a:r>
              <a:rPr lang="en-US" altLang="en-US" sz="800" i="1" dirty="0" smtClean="0"/>
              <a:t>2p: peer to peer; Source</a:t>
            </a:r>
            <a:r>
              <a:rPr lang="en-US" altLang="en-US" sz="800" i="1" dirty="0"/>
              <a:t>: https://</a:t>
            </a:r>
            <a:r>
              <a:rPr lang="en-US" altLang="en-US" sz="800" i="1" dirty="0" smtClean="0"/>
              <a:t>bitnodes.21.co</a:t>
            </a:r>
            <a:r>
              <a:rPr lang="en-US" altLang="en-US" sz="800" i="1" dirty="0"/>
              <a:t>, https://github.com/bitcoin/bitcoin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001000" cy="4754563"/>
          </a:xfrm>
        </p:spPr>
        <p:txBody>
          <a:bodyPr/>
          <a:lstStyle/>
          <a:p>
            <a:r>
              <a:rPr lang="en-US" altLang="en-US" dirty="0" smtClean="0"/>
              <a:t>9607 Global </a:t>
            </a:r>
            <a:r>
              <a:rPr lang="en-US" altLang="en-US" dirty="0"/>
              <a:t>Nodes running full Bitcoind </a:t>
            </a:r>
            <a:r>
              <a:rPr lang="en-US" altLang="en-US" dirty="0" smtClean="0"/>
              <a:t>(9/17); 100 </a:t>
            </a:r>
            <a:r>
              <a:rPr lang="en-US" altLang="en-US" dirty="0" err="1" smtClean="0"/>
              <a:t>gb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378762" y="1945575"/>
            <a:ext cx="8436688" cy="426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58" y="1981200"/>
            <a:ext cx="6744642" cy="466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11" y="176784"/>
            <a:ext cx="1634489" cy="35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52" y="176784"/>
            <a:ext cx="447759" cy="355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14800" y="228600"/>
            <a:ext cx="24502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 smtClean="0">
                <a:solidFill>
                  <a:schemeClr val="bg1"/>
                </a:solidFill>
              </a:rPr>
              <a:t>Run the software yourself:</a:t>
            </a:r>
            <a:endParaRPr lang="en-US" sz="1800" i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47989"/>
            <a:ext cx="8042134" cy="36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Bitcoin mining?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15</a:t>
            </a:fld>
            <a:endParaRPr lang="en-US" sz="9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457200" y="1371601"/>
            <a:ext cx="6934200" cy="327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Mining is the accounting function to record transactions, fee-based</a:t>
            </a:r>
          </a:p>
          <a:p>
            <a:r>
              <a:rPr lang="en-US" kern="0" dirty="0" smtClean="0"/>
              <a:t>Mining ASICs “find new blocks” </a:t>
            </a:r>
            <a:r>
              <a:rPr lang="en-US" sz="2000" kern="0" dirty="0" smtClean="0"/>
              <a:t>(proof of work)</a:t>
            </a:r>
            <a:endParaRPr lang="en-US" kern="0" dirty="0" smtClean="0"/>
          </a:p>
          <a:p>
            <a:pPr lvl="1"/>
            <a:r>
              <a:rPr lang="en-US" kern="0" dirty="0" smtClean="0"/>
              <a:t>Network regularly issues random 32-bit </a:t>
            </a:r>
            <a:r>
              <a:rPr lang="en-US" kern="0" dirty="0" err="1" smtClean="0"/>
              <a:t>nonces</a:t>
            </a:r>
            <a:r>
              <a:rPr lang="en-US" kern="0" dirty="0"/>
              <a:t> </a:t>
            </a:r>
            <a:r>
              <a:rPr lang="en-US" kern="0" dirty="0" smtClean="0"/>
              <a:t>(numbers) per specified cryptographic </a:t>
            </a:r>
            <a:r>
              <a:rPr lang="en-US" kern="0" dirty="0"/>
              <a:t>parameters </a:t>
            </a:r>
            <a:endParaRPr lang="en-US" kern="0" dirty="0" smtClean="0"/>
          </a:p>
          <a:p>
            <a:pPr lvl="1"/>
            <a:r>
              <a:rPr lang="en-US" kern="0" dirty="0" smtClean="0"/>
              <a:t>Mining software constantly makes nonce guesses </a:t>
            </a:r>
          </a:p>
          <a:p>
            <a:pPr lvl="2"/>
            <a:r>
              <a:rPr lang="en-US" sz="1600" kern="0" dirty="0" smtClean="0"/>
              <a:t>At the rate of 2^32 (4 billion) hashes </a:t>
            </a:r>
            <a:r>
              <a:rPr lang="en-US" sz="1600" kern="0" dirty="0"/>
              <a:t>(guesses</a:t>
            </a:r>
            <a:r>
              <a:rPr lang="en-US" sz="1600" kern="0" dirty="0" smtClean="0"/>
              <a:t>)/second</a:t>
            </a:r>
          </a:p>
          <a:p>
            <a:pPr lvl="1"/>
            <a:r>
              <a:rPr lang="en-US" kern="0" dirty="0" smtClean="0"/>
              <a:t>One machine at random guesses the 32-bit nonce </a:t>
            </a:r>
          </a:p>
          <a:p>
            <a:r>
              <a:rPr lang="en-US" kern="0" dirty="0" smtClean="0"/>
              <a:t>Winning machine confirms and records the transactions, and collects the rewards</a:t>
            </a:r>
            <a:endParaRPr lang="en-US" kern="0" dirty="0"/>
          </a:p>
          <a:p>
            <a:pPr lvl="1"/>
            <a:r>
              <a:rPr lang="en-US" kern="0" dirty="0" smtClean="0"/>
              <a:t>All nodes confirm the transactions and append the new block to their copy of the distributed ledger</a:t>
            </a:r>
          </a:p>
          <a:p>
            <a:r>
              <a:rPr lang="en-US" kern="0" dirty="0" smtClean="0"/>
              <a:t>“Wasteful” effort deters malicious players</a:t>
            </a:r>
            <a:endParaRPr lang="en-US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55" y="1407226"/>
            <a:ext cx="1600200" cy="1247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91" y="6248953"/>
            <a:ext cx="5075855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0200" y="6248953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Sample code: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55" y="2731386"/>
            <a:ext cx="1600200" cy="25264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11" y="633984"/>
            <a:ext cx="1634489" cy="3566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52" y="633984"/>
            <a:ext cx="447759" cy="3553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48301" y="325573"/>
            <a:ext cx="22850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Run the software yourself:</a:t>
            </a:r>
            <a:endParaRPr lang="en-US" sz="1800" i="1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9150" y="5257800"/>
            <a:ext cx="198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Fast because ASICs </a:t>
            </a:r>
            <a:r>
              <a:rPr lang="en-US" sz="1400" dirty="0">
                <a:solidFill>
                  <a:schemeClr val="bg1"/>
                </a:solidFill>
              </a:rPr>
              <a:t>represent the hashing algorithm as hardware </a:t>
            </a:r>
          </a:p>
        </p:txBody>
      </p:sp>
    </p:spTree>
    <p:extLst>
      <p:ext uri="{BB962C8B-B14F-4D97-AF65-F5344CB8AC3E}">
        <p14:creationId xmlns:p14="http://schemas.microsoft.com/office/powerpoint/2010/main" val="339970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Technical Overview</a:t>
            </a:r>
          </a:p>
          <a:p>
            <a:r>
              <a:rPr lang="en-US" dirty="0" smtClean="0"/>
              <a:t>Blockchain ICOs</a:t>
            </a:r>
          </a:p>
          <a:p>
            <a:r>
              <a:rPr lang="en-US" dirty="0" smtClean="0"/>
              <a:t>Blockchain Economic Theory</a:t>
            </a:r>
            <a:endParaRPr lang="en-US" dirty="0"/>
          </a:p>
          <a:p>
            <a:r>
              <a:rPr lang="en-US" dirty="0" smtClean="0"/>
              <a:t>Why do we need Blockchain?</a:t>
            </a:r>
          </a:p>
          <a:p>
            <a:r>
              <a:rPr lang="en-US" dirty="0" smtClean="0"/>
              <a:t>Smart Network Convergence</a:t>
            </a:r>
          </a:p>
          <a:p>
            <a:pPr marL="857250" lvl="1" indent="-457200"/>
            <a:r>
              <a:rPr lang="en-US" dirty="0" smtClean="0"/>
              <a:t>Blockchain and Deep Learning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16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480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news: Blockchain ICOs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17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https://cointelegraph.com/news/why-bitcoin-continues-to-be-on-the-top-of-its-game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371600"/>
            <a:ext cx="69056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ICOs (Initial Coin </a:t>
            </a:r>
            <a:r>
              <a:rPr lang="en-US" dirty="0" smtClean="0"/>
              <a:t>Offerings)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534400" cy="1981199"/>
          </a:xfrm>
        </p:spPr>
        <p:txBody>
          <a:bodyPr/>
          <a:lstStyle/>
          <a:p>
            <a:r>
              <a:rPr lang="en-US" dirty="0" smtClean="0"/>
              <a:t>ICO: fundraising method, more liquid than equity</a:t>
            </a:r>
          </a:p>
          <a:p>
            <a:pPr lvl="1"/>
            <a:r>
              <a:rPr lang="en-US" dirty="0" smtClean="0"/>
              <a:t>Conceived as project finance / capital-budgeting solution</a:t>
            </a:r>
          </a:p>
          <a:p>
            <a:r>
              <a:rPr lang="en-US" dirty="0" smtClean="0"/>
              <a:t>$1.74 </a:t>
            </a:r>
            <a:r>
              <a:rPr lang="en-US" dirty="0" err="1" smtClean="0"/>
              <a:t>bn</a:t>
            </a:r>
            <a:r>
              <a:rPr lang="en-US" dirty="0" smtClean="0"/>
              <a:t> cumulative ICO funding (</a:t>
            </a:r>
            <a:r>
              <a:rPr lang="en-US" dirty="0" err="1" smtClean="0"/>
              <a:t>Coindesk</a:t>
            </a:r>
            <a:r>
              <a:rPr lang="en-US" dirty="0" smtClean="0"/>
              <a:t>)</a:t>
            </a:r>
          </a:p>
          <a:p>
            <a:r>
              <a:rPr lang="en-US" dirty="0" smtClean="0"/>
              <a:t>ICOs 4x size of VC funding 1H2017 (</a:t>
            </a:r>
            <a:r>
              <a:rPr lang="en-US" dirty="0" err="1" smtClean="0"/>
              <a:t>PitchBook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ICOs: $</a:t>
            </a:r>
            <a:r>
              <a:rPr lang="en-US" dirty="0"/>
              <a:t>1.3 </a:t>
            </a:r>
            <a:r>
              <a:rPr lang="en-US" dirty="0" err="1" smtClean="0"/>
              <a:t>bn</a:t>
            </a:r>
            <a:r>
              <a:rPr lang="en-US" dirty="0" smtClean="0"/>
              <a:t>, VC funding: $358 </a:t>
            </a:r>
            <a:r>
              <a:rPr lang="en-US" dirty="0" err="1" smtClean="0"/>
              <a:t>mn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18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</a:t>
            </a:r>
            <a:r>
              <a:rPr lang="en-US" altLang="en-US" sz="800" i="1" dirty="0" smtClean="0"/>
              <a:t>www.coindesk.com/ico-tracker</a:t>
            </a:r>
            <a:endParaRPr lang="en-US" altLang="en-US" sz="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499533"/>
            <a:ext cx="4419600" cy="2619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52" y="3820293"/>
            <a:ext cx="2278248" cy="514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52" y="4324839"/>
            <a:ext cx="2276856" cy="4757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7200" y="3527905"/>
            <a:ext cx="302227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Cumulative ICO Funding</a:t>
            </a:r>
          </a:p>
          <a:p>
            <a:r>
              <a:rPr lang="en-US" sz="1400" b="1" dirty="0"/>
              <a:t>2/3/14 - 7/31/17</a:t>
            </a:r>
          </a:p>
        </p:txBody>
      </p:sp>
    </p:spTree>
    <p:extLst>
      <p:ext uri="{BB962C8B-B14F-4D97-AF65-F5344CB8AC3E}">
        <p14:creationId xmlns:p14="http://schemas.microsoft.com/office/powerpoint/2010/main" val="118930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B49C8898-95DC-4C8B-BA06-7A3BBB04F756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1</a:t>
            </a:fld>
            <a:endParaRPr lang="en-US" altLang="en-US" sz="900" dirty="0" smtClean="0"/>
          </a:p>
        </p:txBody>
      </p:sp>
      <p:sp>
        <p:nvSpPr>
          <p:cNvPr id="14339" name="Date Placeholder 6"/>
          <p:cNvSpPr>
            <a:spLocks noGrp="1"/>
          </p:cNvSpPr>
          <p:nvPr>
            <p:ph type="dt" sz="quarter" idx="4294967295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Melanie Swan, Technology Theorist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371600"/>
            <a:ext cx="7124701" cy="137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Philosophy and Economic Theory, Purdue University, Indiana, USA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/>
              <a:t>Founder, Institute for Blockchain Studies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Singularity University </a:t>
            </a:r>
            <a:r>
              <a:rPr lang="en-US" altLang="en-US" dirty="0" smtClean="0"/>
              <a:t>Instructor; </a:t>
            </a:r>
            <a:r>
              <a:rPr lang="en-US" altLang="en-US" dirty="0"/>
              <a:t>Institute for Ethics and Emerging Technology </a:t>
            </a:r>
            <a:r>
              <a:rPr lang="en-US" altLang="en-US" dirty="0" smtClean="0"/>
              <a:t>Affiliate </a:t>
            </a:r>
            <a:r>
              <a:rPr lang="en-US" altLang="en-US" dirty="0"/>
              <a:t>Scholar</a:t>
            </a:r>
            <a:r>
              <a:rPr lang="en-US" altLang="en-US" dirty="0" smtClean="0"/>
              <a:t>; EDGE Essayist; </a:t>
            </a:r>
            <a:r>
              <a:rPr lang="en-US" altLang="en-US" dirty="0" err="1" smtClean="0"/>
              <a:t>FQXi</a:t>
            </a:r>
            <a:r>
              <a:rPr lang="en-US" altLang="en-US" dirty="0" smtClean="0"/>
              <a:t> Advisor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53" y="4915649"/>
            <a:ext cx="1999634" cy="696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47" y="3705658"/>
            <a:ext cx="3933166" cy="12487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9463" y="3288268"/>
            <a:ext cx="421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</a:rPr>
              <a:t>Traditional Markets Background</a:t>
            </a: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3" y="4945380"/>
            <a:ext cx="2060731" cy="6663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10200" y="312420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</a:rPr>
              <a:t>Economics and Financial Theory Leadership</a:t>
            </a: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38036"/>
            <a:ext cx="1935603" cy="724109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5244658" y="4562146"/>
            <a:ext cx="4127942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800" kern="0" dirty="0" smtClean="0"/>
              <a:t>New Economies research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381000"/>
            <a:ext cx="1314450" cy="1752600"/>
          </a:xfrm>
          <a:prstGeom prst="rect">
            <a:avLst/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http://www.melanieswan.com</a:t>
            </a:r>
            <a:r>
              <a:rPr lang="en-US" altLang="en-US" sz="800" i="1" dirty="0"/>
              <a:t>, http://</a:t>
            </a:r>
            <a:r>
              <a:rPr lang="en-US" altLang="en-US" sz="800" i="1" dirty="0" smtClean="0"/>
              <a:t>blockchainstudies.org/NSNE.pdf</a:t>
            </a:r>
            <a:r>
              <a:rPr lang="en-US" altLang="en-US" sz="800" i="1" dirty="0"/>
              <a:t>, http://blockchainstudies.org/Metaphilosophy_CFP.pdf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280283" y="4876800"/>
            <a:ext cx="4086364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200" kern="0" dirty="0"/>
              <a:t>https://www.facebook.com/groups/NewEconomies</a:t>
            </a:r>
            <a:endParaRPr lang="en-US" altLang="en-US" sz="1200" kern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276746"/>
            <a:ext cx="3124636" cy="7430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861" y="3838036"/>
            <a:ext cx="1088578" cy="722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201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High-profile ICOs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229475" cy="4267199"/>
          </a:xfrm>
        </p:spPr>
        <p:txBody>
          <a:bodyPr/>
          <a:lstStyle/>
          <a:p>
            <a:r>
              <a:rPr lang="en-US" dirty="0" err="1" smtClean="0"/>
              <a:t>Filecoin</a:t>
            </a:r>
            <a:r>
              <a:rPr lang="en-US" dirty="0" smtClean="0"/>
              <a:t>; $186 </a:t>
            </a:r>
            <a:r>
              <a:rPr lang="en-US" dirty="0" err="1" smtClean="0"/>
              <a:t>mn</a:t>
            </a:r>
            <a:r>
              <a:rPr lang="en-US" dirty="0" smtClean="0"/>
              <a:t>, Aug 2017</a:t>
            </a:r>
          </a:p>
          <a:p>
            <a:pPr lvl="1"/>
            <a:r>
              <a:rPr lang="en-US" dirty="0" smtClean="0"/>
              <a:t>Registered (exempt) small offering </a:t>
            </a:r>
            <a:r>
              <a:rPr lang="en-US" dirty="0" err="1" smtClean="0"/>
              <a:t>CoinList</a:t>
            </a:r>
            <a:r>
              <a:rPr lang="en-US" dirty="0" smtClean="0"/>
              <a:t> (</a:t>
            </a:r>
            <a:r>
              <a:rPr lang="en-US" dirty="0" err="1" smtClean="0"/>
              <a:t>AngelList</a:t>
            </a:r>
            <a:r>
              <a:rPr lang="en-US" dirty="0" smtClean="0"/>
              <a:t>); </a:t>
            </a:r>
            <a:r>
              <a:rPr lang="en-US" dirty="0" err="1" smtClean="0"/>
              <a:t>Reg</a:t>
            </a:r>
            <a:r>
              <a:rPr lang="en-US" dirty="0" smtClean="0"/>
              <a:t> D 506(c)</a:t>
            </a:r>
          </a:p>
          <a:p>
            <a:r>
              <a:rPr lang="en-US" dirty="0" err="1" smtClean="0"/>
              <a:t>Tezos</a:t>
            </a:r>
            <a:r>
              <a:rPr lang="en-US" dirty="0" smtClean="0"/>
              <a:t> $232 </a:t>
            </a:r>
            <a:r>
              <a:rPr lang="en-US" dirty="0" err="1" smtClean="0"/>
              <a:t>mn</a:t>
            </a:r>
            <a:r>
              <a:rPr lang="en-US" dirty="0" smtClean="0"/>
              <a:t>, Jul 2017 </a:t>
            </a:r>
          </a:p>
          <a:p>
            <a:r>
              <a:rPr lang="en-US" dirty="0" smtClean="0"/>
              <a:t>Brave, BATs (basic </a:t>
            </a:r>
            <a:r>
              <a:rPr lang="en-US" dirty="0"/>
              <a:t>attention </a:t>
            </a:r>
            <a:r>
              <a:rPr lang="en-US" dirty="0" smtClean="0"/>
              <a:t>tokens), $</a:t>
            </a:r>
            <a:r>
              <a:rPr lang="en-US" dirty="0"/>
              <a:t>35 </a:t>
            </a:r>
            <a:r>
              <a:rPr lang="en-US" dirty="0" err="1" smtClean="0"/>
              <a:t>mn</a:t>
            </a:r>
            <a:r>
              <a:rPr lang="en-US" dirty="0" smtClean="0"/>
              <a:t>, 30 seconds</a:t>
            </a:r>
          </a:p>
          <a:p>
            <a:r>
              <a:rPr lang="en-US" dirty="0"/>
              <a:t>Gnosis; $12.5 </a:t>
            </a:r>
            <a:r>
              <a:rPr lang="en-US" dirty="0" err="1"/>
              <a:t>mn</a:t>
            </a:r>
            <a:r>
              <a:rPr lang="en-US" dirty="0"/>
              <a:t>, Apr 2017 </a:t>
            </a:r>
          </a:p>
          <a:p>
            <a:endParaRPr lang="en-US" dirty="0" smtClean="0"/>
          </a:p>
          <a:p>
            <a:r>
              <a:rPr lang="en-US" dirty="0" smtClean="0"/>
              <a:t>Self-regulating mechanisms</a:t>
            </a:r>
          </a:p>
          <a:p>
            <a:pPr lvl="1"/>
            <a:r>
              <a:rPr lang="en-US" dirty="0" smtClean="0"/>
              <a:t>Known % of money supply in </a:t>
            </a:r>
            <a:r>
              <a:rPr lang="en-US" dirty="0"/>
              <a:t>the ICO offering</a:t>
            </a:r>
            <a:endParaRPr lang="en-US" dirty="0" smtClean="0"/>
          </a:p>
          <a:p>
            <a:pPr lvl="1"/>
            <a:r>
              <a:rPr lang="en-US" dirty="0" smtClean="0"/>
              <a:t>Lock-up: No lock-up on ICO founders coins (usually 1 year IPO), could have time-lock-up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19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  <a:endParaRPr lang="en-US" altLang="en-US" sz="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4800"/>
            <a:ext cx="2266950" cy="139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 Regulatory 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680325" cy="3886199"/>
          </a:xfrm>
        </p:spPr>
        <p:txBody>
          <a:bodyPr/>
          <a:lstStyle/>
          <a:p>
            <a:r>
              <a:rPr lang="en-US" dirty="0"/>
              <a:t>US: </a:t>
            </a:r>
            <a:r>
              <a:rPr lang="en-US" dirty="0" smtClean="0"/>
              <a:t>investor protection; regulated </a:t>
            </a:r>
            <a:r>
              <a:rPr lang="en-US" sz="1800" dirty="0" smtClean="0"/>
              <a:t>(Jul 2017)</a:t>
            </a:r>
            <a:endParaRPr lang="en-US" dirty="0" smtClean="0"/>
          </a:p>
          <a:p>
            <a:pPr lvl="1"/>
            <a:r>
              <a:rPr lang="en-US" dirty="0" smtClean="0"/>
              <a:t>ICOs and exchanges; what about smart contracts?</a:t>
            </a:r>
          </a:p>
          <a:p>
            <a:pPr lvl="1"/>
            <a:r>
              <a:rPr lang="en-US" dirty="0" smtClean="0"/>
              <a:t>ICOs vs </a:t>
            </a:r>
            <a:r>
              <a:rPr lang="en-US" dirty="0"/>
              <a:t>token </a:t>
            </a:r>
            <a:r>
              <a:rPr lang="en-US" dirty="0" smtClean="0"/>
              <a:t>sales (network utility) vs </a:t>
            </a:r>
            <a:r>
              <a:rPr lang="en-US" dirty="0"/>
              <a:t>crowdfunding</a:t>
            </a:r>
          </a:p>
          <a:p>
            <a:pPr lvl="1"/>
            <a:r>
              <a:rPr lang="en-US" dirty="0" smtClean="0"/>
              <a:t>Howey Test: is it a security? 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 smtClean="0"/>
              <a:t>Investment </a:t>
            </a:r>
            <a:r>
              <a:rPr lang="en-US" dirty="0"/>
              <a:t>of money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 smtClean="0"/>
              <a:t>Expectation </a:t>
            </a:r>
            <a:r>
              <a:rPr lang="en-US" dirty="0"/>
              <a:t>of profits from the investment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/>
              <a:t>The investment of money is in a common enterprise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/>
              <a:t>Any profit comes from the efforts of a promoter or third party</a:t>
            </a:r>
          </a:p>
          <a:p>
            <a:r>
              <a:rPr lang="en-US" dirty="0" smtClean="0"/>
              <a:t>UK: caveat emptor; safer if regulated, not regulated</a:t>
            </a:r>
          </a:p>
          <a:p>
            <a:r>
              <a:rPr lang="en-US" dirty="0" smtClean="0"/>
              <a:t>China: banned, exchanges ordered to close </a:t>
            </a:r>
            <a:r>
              <a:rPr lang="en-US" sz="1800" dirty="0" smtClean="0"/>
              <a:t>(Sep 2017) </a:t>
            </a:r>
            <a:endParaRPr lang="en-US" dirty="0" smtClean="0"/>
          </a:p>
          <a:p>
            <a:r>
              <a:rPr lang="en-US" dirty="0" smtClean="0"/>
              <a:t>Russia: regulation expected by end 2017 </a:t>
            </a:r>
            <a:r>
              <a:rPr lang="en-US" sz="1800" dirty="0"/>
              <a:t>(Sep 2017) </a:t>
            </a:r>
            <a:endParaRPr lang="en-US" sz="1800" dirty="0" smtClean="0"/>
          </a:p>
          <a:p>
            <a:r>
              <a:rPr lang="en-US" dirty="0" smtClean="0"/>
              <a:t>Gibraltar DLT Regulated Entities </a:t>
            </a:r>
            <a:r>
              <a:rPr lang="en-US" sz="1800" dirty="0" smtClean="0"/>
              <a:t>(to launch 2018)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</a:t>
            </a:r>
            <a:r>
              <a:rPr lang="en-US" altLang="en-US" sz="800" i="1" dirty="0" smtClean="0"/>
              <a:t>www.coindesk.com/ico-tracker</a:t>
            </a:r>
            <a:r>
              <a:rPr lang="en-US" altLang="en-US" sz="800" i="1" dirty="0"/>
              <a:t>, https://www.coindesk.com/china-outlaws-icos-financial-regulators-order-halt-token-trading/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51408"/>
            <a:ext cx="1600200" cy="155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Bigger context of Institutional Markets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371601"/>
            <a:ext cx="6019799" cy="4495799"/>
          </a:xfrm>
        </p:spPr>
        <p:txBody>
          <a:bodyPr/>
          <a:lstStyle/>
          <a:p>
            <a:r>
              <a:rPr lang="en-US" dirty="0" smtClean="0"/>
              <a:t>Global </a:t>
            </a:r>
            <a:r>
              <a:rPr lang="en-US" dirty="0"/>
              <a:t>capital allocation to </a:t>
            </a:r>
            <a:r>
              <a:rPr lang="en-US" dirty="0" smtClean="0"/>
              <a:t>institutional investment-class </a:t>
            </a:r>
            <a:r>
              <a:rPr lang="en-US" dirty="0"/>
              <a:t>products</a:t>
            </a:r>
          </a:p>
          <a:p>
            <a:pPr lvl="1"/>
            <a:r>
              <a:rPr lang="en-US" dirty="0" smtClean="0"/>
              <a:t>Institutional exposure to cryptographic assets</a:t>
            </a:r>
          </a:p>
          <a:p>
            <a:pPr lvl="2"/>
            <a:r>
              <a:rPr lang="en-US" dirty="0" smtClean="0"/>
              <a:t>Current value: $125 billion</a:t>
            </a:r>
          </a:p>
          <a:p>
            <a:pPr lvl="2"/>
            <a:r>
              <a:rPr lang="en-US" dirty="0" smtClean="0"/>
              <a:t>Estimated value in 10 years: $</a:t>
            </a:r>
            <a:r>
              <a:rPr lang="en-US" dirty="0"/>
              <a:t>2 trillion </a:t>
            </a:r>
            <a:endParaRPr lang="en-US" dirty="0" smtClean="0"/>
          </a:p>
          <a:p>
            <a:r>
              <a:rPr lang="en-US" dirty="0" smtClean="0"/>
              <a:t>Market becoming more institutional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ICO and exchanges: regulated entities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Cryptocurrency option approval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Institutional exchanges handling large customer orders ($20m+)</a:t>
            </a:r>
          </a:p>
          <a:p>
            <a:pPr marL="1314450" lvl="2" indent="-457200"/>
            <a:r>
              <a:rPr lang="en-US" dirty="0" smtClean="0"/>
              <a:t>Genesis </a:t>
            </a:r>
            <a:r>
              <a:rPr lang="en-US" dirty="0"/>
              <a:t>Trading, Cumberland Mining, Circle, Gemini Exchange, Project </a:t>
            </a:r>
            <a:r>
              <a:rPr lang="en-US" dirty="0" smtClean="0"/>
              <a:t>Omni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21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</a:t>
            </a:r>
            <a:r>
              <a:rPr lang="en-US" altLang="en-US" sz="800" i="1" dirty="0" smtClean="0"/>
              <a:t>bitcoinmagazine.com/articles/op-ed-blockchain-economy-ushering-new-world-economic-order</a:t>
            </a:r>
            <a:r>
              <a:rPr lang="en-US" altLang="en-US" sz="800" i="1" dirty="0"/>
              <a:t>, https://www.coindesk.com/standpoint-founder-bitcoin-asset-class-will-grow-2-trillion-market/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05" y="2123186"/>
            <a:ext cx="2034287" cy="1270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3429000"/>
            <a:ext cx="2034287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381000" y="2438400"/>
            <a:ext cx="8475025" cy="35794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Cryptocurrency Market Capitalizations (9/17)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22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</a:t>
            </a:r>
            <a:r>
              <a:rPr lang="en-US" altLang="en-US" sz="800" i="1" dirty="0" smtClean="0"/>
              <a:t>coinmarketcap.com</a:t>
            </a:r>
            <a:r>
              <a:rPr lang="en-US" altLang="en-US" sz="800" i="1" dirty="0"/>
              <a:t>, http://</a:t>
            </a:r>
            <a:r>
              <a:rPr lang="en-US" altLang="en-US" sz="800" i="1" dirty="0" smtClean="0"/>
              <a:t>us.spindices.com/indices/equity/sp-500</a:t>
            </a:r>
            <a:r>
              <a:rPr lang="en-US" altLang="en-US" sz="800" i="1" dirty="0"/>
              <a:t>; List of countries by GDP (nominal) - Wikipedia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71" y="2674487"/>
            <a:ext cx="6239746" cy="447738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199" y="1371602"/>
            <a:ext cx="8288975" cy="983396"/>
          </a:xfrm>
        </p:spPr>
        <p:txBody>
          <a:bodyPr/>
          <a:lstStyle/>
          <a:p>
            <a:r>
              <a:rPr lang="en-US" dirty="0" smtClean="0"/>
              <a:t>S&amp;P </a:t>
            </a:r>
            <a:r>
              <a:rPr lang="en-US" dirty="0"/>
              <a:t>500: </a:t>
            </a:r>
            <a:r>
              <a:rPr lang="en-US" dirty="0" smtClean="0"/>
              <a:t>$22.2 </a:t>
            </a:r>
            <a:r>
              <a:rPr lang="en-US" dirty="0" err="1" smtClean="0"/>
              <a:t>tn</a:t>
            </a:r>
            <a:r>
              <a:rPr lang="en-US" dirty="0" smtClean="0"/>
              <a:t>; US GDP $18.8 </a:t>
            </a:r>
            <a:r>
              <a:rPr lang="en-US" dirty="0" err="1" smtClean="0"/>
              <a:t>tn</a:t>
            </a:r>
            <a:endParaRPr lang="en-US" dirty="0"/>
          </a:p>
          <a:p>
            <a:r>
              <a:rPr lang="en-US" dirty="0" smtClean="0"/>
              <a:t>Crypto market cap: $125 </a:t>
            </a:r>
            <a:r>
              <a:rPr lang="en-US" dirty="0" err="1" smtClean="0"/>
              <a:t>bn</a:t>
            </a:r>
            <a:r>
              <a:rPr lang="en-US" dirty="0" smtClean="0"/>
              <a:t> (≃ </a:t>
            </a:r>
            <a:r>
              <a:rPr lang="en-US" dirty="0"/>
              <a:t>top 6</a:t>
            </a:r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of 200 countries)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3048000"/>
            <a:ext cx="8310259" cy="29513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0" y="2493334"/>
            <a:ext cx="8306960" cy="1905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3482710" y="2307266"/>
            <a:ext cx="2133600" cy="533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8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Cryptocurrency Options &amp; Swaps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858000" cy="3505199"/>
          </a:xfrm>
        </p:spPr>
        <p:txBody>
          <a:bodyPr/>
          <a:lstStyle/>
          <a:p>
            <a:r>
              <a:rPr lang="en-US" dirty="0" smtClean="0"/>
              <a:t>NY-based </a:t>
            </a:r>
            <a:r>
              <a:rPr lang="en-US" dirty="0" err="1" smtClean="0"/>
              <a:t>LedgerX</a:t>
            </a:r>
            <a:r>
              <a:rPr lang="en-US" dirty="0" smtClean="0"/>
              <a:t>: CFTC-regulated </a:t>
            </a:r>
            <a:r>
              <a:rPr lang="en-US" dirty="0"/>
              <a:t>Swap Execution Facility (SEF) and Derivatives Clearing Organization (DCO</a:t>
            </a:r>
            <a:r>
              <a:rPr lang="en-US" dirty="0" smtClean="0"/>
              <a:t>) </a:t>
            </a:r>
            <a:endParaRPr lang="en-US" dirty="0"/>
          </a:p>
          <a:p>
            <a:pPr lvl="1"/>
            <a:r>
              <a:rPr lang="en-US" dirty="0"/>
              <a:t>Swap execution facility, clearing Bitcoin options</a:t>
            </a:r>
          </a:p>
          <a:p>
            <a:pPr lvl="1"/>
            <a:r>
              <a:rPr lang="en-US" dirty="0" smtClean="0"/>
              <a:t>Sep 2017 began providing physically-settled </a:t>
            </a:r>
            <a:r>
              <a:rPr lang="en-US" dirty="0"/>
              <a:t>put and call options and day-ahead </a:t>
            </a:r>
            <a:r>
              <a:rPr lang="en-US" dirty="0" smtClean="0"/>
              <a:t>swaps trading </a:t>
            </a:r>
          </a:p>
          <a:p>
            <a:pPr lvl="2"/>
            <a:r>
              <a:rPr lang="en-US" dirty="0" smtClean="0"/>
              <a:t>Private trading for large customers</a:t>
            </a:r>
          </a:p>
          <a:p>
            <a:pPr lvl="1"/>
            <a:r>
              <a:rPr lang="en-US" dirty="0" err="1" smtClean="0"/>
              <a:t>LedgerX</a:t>
            </a:r>
            <a:r>
              <a:rPr lang="en-US" dirty="0" smtClean="0"/>
              <a:t> options </a:t>
            </a:r>
            <a:r>
              <a:rPr lang="en-US" dirty="0"/>
              <a:t>possibly to trade </a:t>
            </a:r>
            <a:r>
              <a:rPr lang="en-US" dirty="0" smtClean="0"/>
              <a:t>on </a:t>
            </a:r>
            <a:r>
              <a:rPr lang="en-US" dirty="0"/>
              <a:t>the CBOE </a:t>
            </a:r>
            <a:endParaRPr lang="en-US" dirty="0" smtClean="0"/>
          </a:p>
          <a:p>
            <a:r>
              <a:rPr lang="en-US" dirty="0" smtClean="0"/>
              <a:t>Significance: cryptocurrency exposure in an institutional product, demand could be huge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23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https://www.bloomberg.com/news/articles/2017-07-24/bitcoin-options-to-become-available-in-fall-after-cftc-approval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82" y="457200"/>
            <a:ext cx="1894052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5" y="5345875"/>
            <a:ext cx="2075689" cy="502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187" y="5345875"/>
            <a:ext cx="6304467" cy="5029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35" y="3886200"/>
            <a:ext cx="1951534" cy="11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3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198" y="1371602"/>
            <a:ext cx="7680327" cy="98339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Blockchain is a software protocol</a:t>
            </a:r>
          </a:p>
          <a:p>
            <a:pPr lvl="1"/>
            <a:r>
              <a:rPr lang="en-US" dirty="0" smtClean="0"/>
              <a:t>Issue: no one wants to fund basic infrastructure build-out, but “shiny new” network apps will fail without it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Like the Dotcom Economy, the Blockchain Economy could have cycles of bubbles </a:t>
            </a:r>
          </a:p>
          <a:p>
            <a:pPr lvl="1"/>
            <a:r>
              <a:rPr lang="en-US" dirty="0" smtClean="0"/>
              <a:t>Time lag before infrastructure is ready</a:t>
            </a:r>
          </a:p>
          <a:p>
            <a:pPr lvl="1"/>
            <a:r>
              <a:rPr lang="en-US" dirty="0" smtClean="0"/>
              <a:t>Involves money so takes longer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>Investment Risk #1: Infrastructure Risk</a:t>
            </a:r>
            <a:br>
              <a:rPr lang="en-US" sz="2400" i="1" dirty="0" smtClean="0"/>
            </a:br>
            <a:r>
              <a:rPr lang="en-US" dirty="0" smtClean="0"/>
              <a:t>Blockchain Network Infrastructure Immature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24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  <a:endParaRPr lang="en-US" altLang="en-US" sz="800" i="1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592778" y="3321626"/>
            <a:ext cx="2536825" cy="564574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TCP/IP,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SMTP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17225" y="3321626"/>
            <a:ext cx="2536825" cy="564574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Blockchain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217225" y="2702021"/>
            <a:ext cx="2536825" cy="564574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Bitcoin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592778" y="2702021"/>
            <a:ext cx="2536825" cy="564574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Email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114" y="292804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Application </a:t>
            </a:r>
            <a:r>
              <a:rPr lang="en-US" sz="1600" i="1" dirty="0">
                <a:solidFill>
                  <a:schemeClr val="bg1"/>
                </a:solidFill>
              </a:rPr>
              <a:t>Layer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8890" y="3547646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Protocol Layer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800600"/>
            <a:ext cx="1639247" cy="113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7315200" y="1717740"/>
            <a:ext cx="1143000" cy="7725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33400" y="2287871"/>
            <a:ext cx="7924800" cy="3877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>Investment Risk #2: Visa-class Processing Risk</a:t>
            </a:r>
            <a:br>
              <a:rPr lang="en-US" sz="2400" i="1" dirty="0" smtClean="0"/>
            </a:br>
            <a:r>
              <a:rPr lang="en-US" dirty="0" smtClean="0"/>
              <a:t>Bitcoin </a:t>
            </a:r>
            <a:r>
              <a:rPr lang="en-US" dirty="0"/>
              <a:t>vs. other payment </a:t>
            </a:r>
            <a:r>
              <a:rPr lang="en-US" dirty="0" smtClean="0"/>
              <a:t>networks</a:t>
            </a: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25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Statista / </a:t>
            </a:r>
            <a:r>
              <a:rPr lang="en-US" altLang="en-US" sz="800" i="1" dirty="0" err="1" smtClean="0"/>
              <a:t>Coinmetrics</a:t>
            </a:r>
            <a:r>
              <a:rPr lang="en-US" altLang="en-US" sz="800" i="1" dirty="0" smtClean="0"/>
              <a:t>, http</a:t>
            </a:r>
            <a:r>
              <a:rPr lang="en-US" altLang="en-US" sz="800" i="1" dirty="0"/>
              <a:t>://</a:t>
            </a:r>
            <a:r>
              <a:rPr lang="en-US" altLang="en-US" sz="800" i="1" dirty="0" smtClean="0"/>
              <a:t>www.altcointoday.com/bitcoin-ethereum-vs-visa-paypal-transactions-per-second</a:t>
            </a:r>
            <a:endParaRPr lang="en-US" altLang="en-US" sz="8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129150" y="2710552"/>
            <a:ext cx="1524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1,667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8425" y="4895600"/>
            <a:ext cx="1524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4600" y="2364071"/>
            <a:ext cx="45957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Average daily transaction volume ($US </a:t>
            </a:r>
            <a:r>
              <a:rPr lang="en-US" sz="1400" b="1" u="sng" dirty="0" err="1"/>
              <a:t>mn</a:t>
            </a:r>
            <a:r>
              <a:rPr lang="en-US" sz="1400" b="1" u="sng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20150" y="1717741"/>
            <a:ext cx="1143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Average transaction volume per second</a:t>
            </a:r>
            <a:endParaRPr lang="en-US" sz="1400" b="1" u="sng" dirty="0" smtClean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199" y="1371602"/>
            <a:ext cx="7503225" cy="983396"/>
          </a:xfrm>
        </p:spPr>
        <p:txBody>
          <a:bodyPr/>
          <a:lstStyle/>
          <a:p>
            <a:r>
              <a:rPr lang="en-US" dirty="0"/>
              <a:t>Visa: </a:t>
            </a:r>
            <a:r>
              <a:rPr lang="en-US" dirty="0" smtClean="0"/>
              <a:t>2,000 transactions/sec; </a:t>
            </a:r>
            <a:r>
              <a:rPr lang="en-US" dirty="0"/>
              <a:t>Bitcoin: </a:t>
            </a:r>
            <a:r>
              <a:rPr lang="en-US" dirty="0" smtClean="0"/>
              <a:t>7/sec</a:t>
            </a:r>
            <a:endParaRPr lang="en-US" dirty="0"/>
          </a:p>
          <a:p>
            <a:r>
              <a:rPr lang="en-US" dirty="0" smtClean="0"/>
              <a:t>Visa</a:t>
            </a:r>
            <a:r>
              <a:rPr lang="en-US" dirty="0"/>
              <a:t>: $18bn/day; Bitcoin: $</a:t>
            </a:r>
            <a:r>
              <a:rPr lang="en-US" dirty="0" smtClean="0"/>
              <a:t>300mn/day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7" y="2658147"/>
            <a:ext cx="6792273" cy="349616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 bwMode="auto">
          <a:xfrm>
            <a:off x="971800" y="5229100"/>
            <a:ext cx="7239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914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/>
              <a:t>Investment Risk #2: Visa-class </a:t>
            </a:r>
            <a:r>
              <a:rPr lang="en-US" sz="2400" i="1" dirty="0" smtClean="0"/>
              <a:t>Processing </a:t>
            </a:r>
            <a:r>
              <a:rPr lang="en-US" sz="2400" i="1" dirty="0"/>
              <a:t>Risk </a:t>
            </a: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dirty="0" smtClean="0"/>
              <a:t>Consensus Algorithms (BFT)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924800" cy="4571999"/>
          </a:xfrm>
        </p:spPr>
        <p:txBody>
          <a:bodyPr/>
          <a:lstStyle/>
          <a:p>
            <a:r>
              <a:rPr lang="en-US" dirty="0" smtClean="0"/>
              <a:t>Expect: diverse industry chains &amp; consensus methods</a:t>
            </a:r>
          </a:p>
          <a:p>
            <a:pPr lvl="1"/>
            <a:r>
              <a:rPr lang="en-US" dirty="0" err="1" smtClean="0"/>
              <a:t>Factom</a:t>
            </a:r>
            <a:r>
              <a:rPr lang="en-US" dirty="0" smtClean="0"/>
              <a:t> (HC billing), </a:t>
            </a:r>
            <a:r>
              <a:rPr lang="en-US" dirty="0"/>
              <a:t>supply </a:t>
            </a:r>
            <a:r>
              <a:rPr lang="en-US" dirty="0" smtClean="0"/>
              <a:t>chain DLs (A/R financing coin)</a:t>
            </a:r>
          </a:p>
          <a:p>
            <a:pPr lvl="1"/>
            <a:r>
              <a:rPr lang="en-US" dirty="0" smtClean="0"/>
              <a:t>Different levels of security: information, money, identity</a:t>
            </a:r>
          </a:p>
          <a:p>
            <a:r>
              <a:rPr lang="en-US" dirty="0" smtClean="0"/>
              <a:t>Proof of Work</a:t>
            </a:r>
          </a:p>
          <a:p>
            <a:pPr lvl="1"/>
            <a:r>
              <a:rPr lang="en-US" dirty="0" smtClean="0"/>
              <a:t>Bitcoin blockchain</a:t>
            </a:r>
          </a:p>
          <a:p>
            <a:r>
              <a:rPr lang="en-US" dirty="0" smtClean="0"/>
              <a:t>Proof of Stake</a:t>
            </a:r>
          </a:p>
          <a:p>
            <a:pPr lvl="1"/>
            <a:r>
              <a:rPr lang="en-US" dirty="0" smtClean="0"/>
              <a:t>Ethereum, </a:t>
            </a:r>
            <a:r>
              <a:rPr lang="en-US" dirty="0" err="1" smtClean="0"/>
              <a:t>Tezos</a:t>
            </a:r>
            <a:r>
              <a:rPr lang="en-US" dirty="0" smtClean="0"/>
              <a:t>, DFINITY, </a:t>
            </a:r>
            <a:r>
              <a:rPr lang="en-US" dirty="0" err="1" smtClean="0"/>
              <a:t>Tendermint</a:t>
            </a:r>
            <a:r>
              <a:rPr lang="en-US" dirty="0" smtClean="0"/>
              <a:t>/Cosmos, Stellar </a:t>
            </a:r>
          </a:p>
          <a:p>
            <a:pPr lvl="2"/>
            <a:r>
              <a:rPr lang="en-US" dirty="0" smtClean="0"/>
              <a:t>Complicated scheme of tiered voting by staked participants</a:t>
            </a:r>
          </a:p>
          <a:p>
            <a:pPr lvl="2"/>
            <a:r>
              <a:rPr lang="en-US" dirty="0" smtClean="0"/>
              <a:t>Worry: recreation of agent-based power structures?</a:t>
            </a:r>
          </a:p>
          <a:p>
            <a:r>
              <a:rPr lang="en-US" dirty="0" smtClean="0"/>
              <a:t>Other “Proof of” solutions</a:t>
            </a:r>
          </a:p>
          <a:p>
            <a:pPr lvl="1"/>
            <a:r>
              <a:rPr lang="en-US" dirty="0" smtClean="0"/>
              <a:t>Proof </a:t>
            </a:r>
            <a:r>
              <a:rPr lang="en-US" dirty="0"/>
              <a:t>of C</a:t>
            </a:r>
            <a:r>
              <a:rPr lang="en-US" dirty="0" smtClean="0"/>
              <a:t>omputational Completeness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26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BFT; Byzantine fault tolerance; https</a:t>
            </a:r>
            <a:r>
              <a:rPr lang="en-US" altLang="en-US" sz="800" i="1" dirty="0"/>
              <a:t>://www.slideshare.net/lablogga/blockchain-consensus-protocols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99" y="2617382"/>
            <a:ext cx="1070882" cy="10903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9874" y="3697102"/>
            <a:ext cx="13419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Nov 2017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6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Technical Overview</a:t>
            </a:r>
          </a:p>
          <a:p>
            <a:r>
              <a:rPr lang="en-US" dirty="0" smtClean="0"/>
              <a:t>Blockchain ICOs</a:t>
            </a:r>
          </a:p>
          <a:p>
            <a:r>
              <a:rPr lang="en-US" dirty="0" smtClean="0"/>
              <a:t>Blockchain Economic Theory</a:t>
            </a:r>
          </a:p>
          <a:p>
            <a:pPr lvl="1"/>
            <a:r>
              <a:rPr lang="en-US" dirty="0" smtClean="0"/>
              <a:t>Economic Transformation Story</a:t>
            </a:r>
            <a:endParaRPr lang="en-US" dirty="0"/>
          </a:p>
          <a:p>
            <a:r>
              <a:rPr lang="en-US" dirty="0" smtClean="0"/>
              <a:t>Why do we need Blockchain?</a:t>
            </a:r>
          </a:p>
          <a:p>
            <a:r>
              <a:rPr lang="en-US" dirty="0" smtClean="0"/>
              <a:t>Smart Network Convergence</a:t>
            </a:r>
          </a:p>
          <a:p>
            <a:pPr marL="857250" lvl="1" indent="-457200"/>
            <a:r>
              <a:rPr lang="en-US" dirty="0" smtClean="0"/>
              <a:t>Blockchain and Deep Learning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27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480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4463590"/>
            <a:ext cx="2011680" cy="134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Economics?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248400" cy="4724399"/>
          </a:xfrm>
        </p:spPr>
        <p:txBody>
          <a:bodyPr/>
          <a:lstStyle/>
          <a:p>
            <a:r>
              <a:rPr lang="en-US" dirty="0" smtClean="0"/>
              <a:t>Study of the production, distribution, and consumption of goods and services</a:t>
            </a:r>
          </a:p>
          <a:p>
            <a:pPr lvl="1"/>
            <a:r>
              <a:rPr lang="en-US" dirty="0" smtClean="0"/>
              <a:t>Individual and group decision-making about goods and services and the consequences</a:t>
            </a:r>
          </a:p>
          <a:p>
            <a:r>
              <a:rPr lang="en-US" dirty="0" smtClean="0"/>
              <a:t>Fundamental dynamics do not change</a:t>
            </a:r>
          </a:p>
          <a:p>
            <a:pPr lvl="1"/>
            <a:r>
              <a:rPr lang="en-US" dirty="0" smtClean="0"/>
              <a:t>Wants are bigger than resources, cost of decision-making, opportunity cost, scarcity (material or intangible)</a:t>
            </a:r>
          </a:p>
          <a:p>
            <a:pPr lvl="1"/>
            <a:r>
              <a:rPr lang="en-US" dirty="0" smtClean="0"/>
              <a:t>Same in all forms of economies</a:t>
            </a:r>
          </a:p>
          <a:p>
            <a:pPr lvl="2"/>
            <a:r>
              <a:rPr lang="en-US" dirty="0" smtClean="0"/>
              <a:t>Classical Economics (material goods)</a:t>
            </a:r>
          </a:p>
          <a:p>
            <a:pPr lvl="2"/>
            <a:r>
              <a:rPr lang="en-US" dirty="0" smtClean="0"/>
              <a:t>Network Economics (digital goods)</a:t>
            </a:r>
          </a:p>
          <a:p>
            <a:pPr lvl="2"/>
            <a:r>
              <a:rPr lang="en-US" dirty="0" smtClean="0"/>
              <a:t>Smart Network Economics (automated smart contracts exchanging cryptographic assets)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28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2819089"/>
            <a:ext cx="2011680" cy="1609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760231"/>
            <a:ext cx="2011680" cy="2011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228600"/>
            <a:ext cx="1207582" cy="790575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http://blockchainstudies.org/Blockchain_Economics_CFP.pdf</a:t>
            </a:r>
          </a:p>
        </p:txBody>
      </p:sp>
    </p:spTree>
    <p:extLst>
      <p:ext uri="{BB962C8B-B14F-4D97-AF65-F5344CB8AC3E}">
        <p14:creationId xmlns:p14="http://schemas.microsoft.com/office/powerpoint/2010/main" val="23033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843181"/>
            <a:ext cx="7937500" cy="2252819"/>
          </a:xfrm>
          <a:prstGeom prst="rect">
            <a:avLst/>
          </a:prstGeom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Blockchain</a:t>
            </a:r>
          </a:p>
        </p:txBody>
      </p:sp>
      <p:cxnSp>
        <p:nvCxnSpPr>
          <p:cNvPr id="18437" name="Straight Connector 2"/>
          <p:cNvCxnSpPr>
            <a:cxnSpLocks noChangeShapeType="1"/>
          </p:cNvCxnSpPr>
          <p:nvPr/>
        </p:nvCxnSpPr>
        <p:spPr bwMode="auto">
          <a:xfrm>
            <a:off x="444500" y="6248400"/>
            <a:ext cx="8229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AB82238B-AE7B-4E28-9D67-7488B600A609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2</a:t>
            </a:fld>
            <a:endParaRPr lang="en-US" altLang="en-US" sz="9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857500"/>
            <a:ext cx="1333686" cy="619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35" y="152401"/>
            <a:ext cx="3270967" cy="4094084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  <a:endParaRPr lang="en-US" altLang="en-US" sz="800" i="1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3486243" cy="1371599"/>
          </a:xfrm>
        </p:spPr>
        <p:txBody>
          <a:bodyPr/>
          <a:lstStyle/>
          <a:p>
            <a:r>
              <a:rPr lang="en-US" i="1" dirty="0" smtClean="0"/>
              <a:t>To inspire us to build this vision of the world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5" y="3245561"/>
            <a:ext cx="2076625" cy="501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17" y="3441229"/>
            <a:ext cx="690880" cy="239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2" y="3234725"/>
            <a:ext cx="907403" cy="5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50" y="3694214"/>
            <a:ext cx="7010400" cy="2343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Technological Unemployment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7489105" cy="2895600"/>
          </a:xfrm>
        </p:spPr>
        <p:txBody>
          <a:bodyPr/>
          <a:lstStyle/>
          <a:p>
            <a:r>
              <a:rPr lang="en-US" dirty="0" smtClean="0"/>
              <a:t>Challenge: facilitate an orderly transition to Automation Economy </a:t>
            </a:r>
          </a:p>
          <a:p>
            <a:pPr lvl="1"/>
            <a:r>
              <a:rPr lang="en-US" dirty="0" smtClean="0"/>
              <a:t>Half </a:t>
            </a:r>
            <a:r>
              <a:rPr lang="en-US" dirty="0"/>
              <a:t>(47%) of </a:t>
            </a:r>
            <a:r>
              <a:rPr lang="en-US" dirty="0" smtClean="0"/>
              <a:t>employment </a:t>
            </a:r>
            <a:r>
              <a:rPr lang="en-US" dirty="0"/>
              <a:t>is at risk of </a:t>
            </a:r>
            <a:r>
              <a:rPr lang="en-US" dirty="0" smtClean="0"/>
              <a:t>automation in </a:t>
            </a:r>
            <a:r>
              <a:rPr lang="en-US" dirty="0"/>
              <a:t>the next two </a:t>
            </a:r>
            <a:r>
              <a:rPr lang="en-US" dirty="0" smtClean="0"/>
              <a:t>decades </a:t>
            </a:r>
            <a:r>
              <a:rPr lang="en-US" sz="1600" dirty="0" smtClean="0"/>
              <a:t>– Carl Frey, Oxford, 2015</a:t>
            </a:r>
          </a:p>
          <a:p>
            <a:pPr lvl="1"/>
            <a:r>
              <a:rPr lang="en-US" dirty="0" smtClean="0"/>
              <a:t>Why are there still </a:t>
            </a:r>
            <a:r>
              <a:rPr lang="en-US" dirty="0"/>
              <a:t>so many jobs in a world that could be automating more </a:t>
            </a:r>
            <a:r>
              <a:rPr lang="en-US" dirty="0" smtClean="0"/>
              <a:t>quickly? </a:t>
            </a:r>
            <a:r>
              <a:rPr lang="en-US" sz="1600" dirty="0" smtClean="0"/>
              <a:t>– David </a:t>
            </a:r>
            <a:r>
              <a:rPr lang="en-US" sz="1600" dirty="0" err="1" smtClean="0"/>
              <a:t>Autor</a:t>
            </a:r>
            <a:r>
              <a:rPr lang="en-US" sz="1600" dirty="0" smtClean="0"/>
              <a:t>, MIT, 2015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29</a:t>
            </a:fld>
            <a:endParaRPr lang="en-US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66" y="152400"/>
            <a:ext cx="935905" cy="1410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01" y="152400"/>
            <a:ext cx="901328" cy="1410411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Swan, M. (2017). Is Technological Unemployment Real? Abundance Economics. In Surviving the Machine Age: Intelligent Technology and the Transformation of Human Work. Hughes &amp; </a:t>
            </a:r>
            <a:r>
              <a:rPr lang="en-US" altLang="en-US" sz="800" i="1" dirty="0" err="1"/>
              <a:t>LaGrandeur</a:t>
            </a:r>
            <a:r>
              <a:rPr lang="en-US" altLang="en-US" sz="800" i="1" dirty="0"/>
              <a:t>, Eds. London: Palgrave Macmillan. 19-33. </a:t>
            </a:r>
          </a:p>
        </p:txBody>
      </p:sp>
    </p:spTree>
    <p:extLst>
      <p:ext uri="{BB962C8B-B14F-4D97-AF65-F5344CB8AC3E}">
        <p14:creationId xmlns:p14="http://schemas.microsoft.com/office/powerpoint/2010/main" val="42131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Multi-agent Computational Economy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4057401"/>
            <a:ext cx="7315200" cy="457199"/>
          </a:xfrm>
        </p:spPr>
        <p:txBody>
          <a:bodyPr/>
          <a:lstStyle/>
          <a:p>
            <a:r>
              <a:rPr lang="en-US" dirty="0" smtClean="0"/>
              <a:t>Challenge: economic agent behavior modeling </a:t>
            </a:r>
          </a:p>
          <a:p>
            <a:pPr lvl="1"/>
            <a:r>
              <a:rPr lang="en-US" dirty="0" smtClean="0"/>
              <a:t>Human agent: maximization </a:t>
            </a:r>
            <a:r>
              <a:rPr lang="en-US" dirty="0"/>
              <a:t>of </a:t>
            </a:r>
            <a:r>
              <a:rPr lang="en-US" dirty="0" smtClean="0"/>
              <a:t>self-interest, rational </a:t>
            </a:r>
            <a:r>
              <a:rPr lang="en-US" dirty="0"/>
              <a:t>choice theory, game theory, the agency problem, </a:t>
            </a:r>
            <a:r>
              <a:rPr lang="en-US" dirty="0" smtClean="0"/>
              <a:t>monopolies</a:t>
            </a:r>
            <a:r>
              <a:rPr lang="en-US" dirty="0"/>
              <a:t>, cartels, and cronyism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agent </a:t>
            </a:r>
            <a:r>
              <a:rPr lang="en-US" dirty="0" smtClean="0"/>
              <a:t>behavior: externalities, complexities, interrelations even if open code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30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96" y="1981200"/>
            <a:ext cx="2563426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29" y="2081150"/>
            <a:ext cx="888151" cy="13714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95600" y="3581400"/>
            <a:ext cx="3546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Human-Machine Collaboration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Ingenuity + Analysis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84755" y="3581400"/>
            <a:ext cx="236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M2M Economy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900" y="3581400"/>
            <a:ext cx="236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Human-Human Economy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44" y="1981200"/>
            <a:ext cx="1500023" cy="160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12230" y="4787205"/>
            <a:ext cx="1298370" cy="1384995"/>
          </a:xfrm>
          <a:prstGeom prst="rect">
            <a:avLst/>
          </a:prstGeom>
          <a:solidFill>
            <a:srgbClr val="0066FF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Industries </a:t>
            </a:r>
            <a:r>
              <a:rPr lang="en-US" dirty="0">
                <a:solidFill>
                  <a:schemeClr val="bg1"/>
                </a:solidFill>
              </a:rPr>
              <a:t>of the </a:t>
            </a:r>
            <a:r>
              <a:rPr lang="en-US" dirty="0" smtClean="0">
                <a:solidFill>
                  <a:schemeClr val="bg1"/>
                </a:solidFill>
              </a:rPr>
              <a:t>Future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Machine Ethics, and Modeling of Computational Economic Agent Behavior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125186" cy="761999"/>
          </a:xfrm>
        </p:spPr>
        <p:txBody>
          <a:bodyPr/>
          <a:lstStyle/>
          <a:p>
            <a:r>
              <a:rPr lang="en-US" dirty="0" smtClean="0"/>
              <a:t>Increasing presence of computational agents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1981200"/>
            <a:ext cx="257001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5" y="3886201"/>
            <a:ext cx="4163145" cy="228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Economics: Basic Design Principles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31</a:t>
            </a:fld>
            <a:endParaRPr lang="en-US" sz="9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3124200" y="1371600"/>
            <a:ext cx="2590800" cy="7620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1503" y="1534633"/>
            <a:ext cx="24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Economic Principles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2438400"/>
            <a:ext cx="3733800" cy="2529870"/>
          </a:xfrm>
        </p:spPr>
        <p:txBody>
          <a:bodyPr/>
          <a:lstStyle/>
          <a:p>
            <a:r>
              <a:rPr lang="en-US" dirty="0" smtClean="0"/>
              <a:t>Traditional Deployment</a:t>
            </a:r>
          </a:p>
          <a:p>
            <a:pPr lvl="1"/>
            <a:r>
              <a:rPr lang="en-US" dirty="0" smtClean="0"/>
              <a:t>Markets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auto">
          <a:xfrm>
            <a:off x="4343400" y="2438400"/>
            <a:ext cx="4572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Blockchain Deployment</a:t>
            </a:r>
          </a:p>
          <a:p>
            <a:pPr lvl="1"/>
            <a:r>
              <a:rPr lang="en-US" dirty="0"/>
              <a:t>Any interaction is a discovery and exchange process</a:t>
            </a:r>
          </a:p>
          <a:p>
            <a:pPr lvl="1"/>
            <a:r>
              <a:rPr lang="en-US" dirty="0"/>
              <a:t>Abundance mindset and overcoming scarcity</a:t>
            </a:r>
          </a:p>
          <a:p>
            <a:pPr lvl="1"/>
            <a:r>
              <a:rPr lang="en-US" dirty="0"/>
              <a:t>Decentralized models </a:t>
            </a:r>
            <a:r>
              <a:rPr lang="en-US" dirty="0" smtClean="0"/>
              <a:t>supplement hierarchy</a:t>
            </a:r>
            <a:endParaRPr lang="en-US" dirty="0"/>
          </a:p>
          <a:p>
            <a:pPr lvl="1"/>
            <a:r>
              <a:rPr lang="en-US" dirty="0"/>
              <a:t>Demurrage </a:t>
            </a:r>
            <a:r>
              <a:rPr lang="en-US" dirty="0" err="1"/>
              <a:t>incitatory</a:t>
            </a:r>
            <a:r>
              <a:rPr lang="en-US" dirty="0"/>
              <a:t> potential and </a:t>
            </a:r>
            <a:r>
              <a:rPr lang="en-US" dirty="0" smtClean="0"/>
              <a:t>resource </a:t>
            </a:r>
            <a:r>
              <a:rPr lang="en-US" dirty="0"/>
              <a:t>redistribution across network </a:t>
            </a:r>
            <a:r>
              <a:rPr lang="en-US" dirty="0" smtClean="0"/>
              <a:t>nodes</a:t>
            </a:r>
          </a:p>
          <a:p>
            <a:pPr lvl="1"/>
            <a:r>
              <a:rPr lang="en-US" dirty="0" smtClean="0"/>
              <a:t>Reciprocal mining communities</a:t>
            </a:r>
            <a:endParaRPr lang="en-US" dirty="0"/>
          </a:p>
        </p:txBody>
      </p:sp>
      <p:sp>
        <p:nvSpPr>
          <p:cNvPr id="4" name="Bent Arrow 3"/>
          <p:cNvSpPr/>
          <p:nvPr/>
        </p:nvSpPr>
        <p:spPr bwMode="auto">
          <a:xfrm rot="5400000">
            <a:off x="5745126" y="1645385"/>
            <a:ext cx="691115" cy="751367"/>
          </a:xfrm>
          <a:prstGeom prst="bentArrow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Bent Arrow 12"/>
          <p:cNvSpPr/>
          <p:nvPr/>
        </p:nvSpPr>
        <p:spPr bwMode="auto">
          <a:xfrm rot="16200000" flipH="1">
            <a:off x="2377705" y="1670639"/>
            <a:ext cx="741623" cy="751367"/>
          </a:xfrm>
          <a:prstGeom prst="bentArrow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ontent Placeholder 4"/>
          <p:cNvSpPr txBox="1">
            <a:spLocks noGrp="1"/>
          </p:cNvSpPr>
          <p:nvPr>
            <p:ph idx="1"/>
          </p:nvPr>
        </p:nvSpPr>
        <p:spPr>
          <a:xfrm>
            <a:off x="661627" y="4038600"/>
            <a:ext cx="3810000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en-US" sz="2000" i="1" kern="1200" dirty="0">
                <a:solidFill>
                  <a:schemeClr val="tx1"/>
                </a:solidFill>
                <a:latin typeface="Arial" charset="0"/>
              </a:rPr>
              <a:t>Blockchain </a:t>
            </a: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technology 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is </a:t>
            </a: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prompting us 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to rethink economic principles in markets, and apply them much more </a:t>
            </a:r>
            <a:r>
              <a:rPr lang="en-US" sz="2000" i="1" kern="1200" dirty="0" err="1">
                <a:solidFill>
                  <a:schemeClr val="tx1"/>
                </a:solidFill>
                <a:latin typeface="Arial" charset="0"/>
              </a:rPr>
              <a:t>extensibly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 to other situations in a </a:t>
            </a: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non-monetary 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sense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01" y="446567"/>
            <a:ext cx="1143000" cy="17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7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Reinventing Economics and Government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32</a:t>
            </a:fld>
            <a:endParaRPr lang="en-US" sz="9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299570" cy="1904999"/>
          </a:xfrm>
        </p:spPr>
        <p:txBody>
          <a:bodyPr/>
          <a:lstStyle/>
          <a:p>
            <a:r>
              <a:rPr lang="en-US" dirty="0" smtClean="0"/>
              <a:t>Long </a:t>
            </a:r>
            <a:r>
              <a:rPr lang="en-US" dirty="0"/>
              <a:t>Tail </a:t>
            </a:r>
            <a:r>
              <a:rPr lang="en-US" dirty="0" smtClean="0"/>
              <a:t>premise</a:t>
            </a:r>
            <a:endParaRPr lang="en-US" dirty="0"/>
          </a:p>
          <a:p>
            <a:pPr lvl="1"/>
            <a:r>
              <a:rPr lang="en-US" dirty="0" smtClean="0"/>
              <a:t>80/20 rule false in digital markets</a:t>
            </a:r>
          </a:p>
          <a:p>
            <a:pPr lvl="1"/>
            <a:r>
              <a:rPr lang="en-US" dirty="0" smtClean="0"/>
              <a:t>Sell </a:t>
            </a:r>
            <a:r>
              <a:rPr lang="en-US" dirty="0"/>
              <a:t>less </a:t>
            </a:r>
            <a:r>
              <a:rPr lang="en-US" dirty="0" smtClean="0"/>
              <a:t>quantity of more items</a:t>
            </a:r>
          </a:p>
          <a:p>
            <a:pPr lvl="1"/>
            <a:r>
              <a:rPr lang="en-US" dirty="0" smtClean="0"/>
              <a:t>Look </a:t>
            </a:r>
            <a:r>
              <a:rPr lang="en-US" dirty="0"/>
              <a:t>at the long tail as a market </a:t>
            </a:r>
            <a:r>
              <a:rPr lang="en-US" dirty="0" smtClean="0"/>
              <a:t>itself</a:t>
            </a:r>
            <a:endParaRPr 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Anderson; </a:t>
            </a:r>
            <a:r>
              <a:rPr lang="en-US" sz="800" i="1" dirty="0" err="1" smtClean="0"/>
              <a:t>Brynjolfsson</a:t>
            </a:r>
            <a:r>
              <a:rPr lang="en-US" sz="800" i="1" dirty="0" smtClean="0"/>
              <a:t>; </a:t>
            </a:r>
            <a:r>
              <a:rPr lang="en-US" sz="800" i="1" dirty="0" err="1" smtClean="0"/>
              <a:t>Elberse</a:t>
            </a:r>
            <a:endParaRPr lang="en-US" altLang="en-US" sz="800" i="1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5909170" y="1371600"/>
            <a:ext cx="3006230" cy="192182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90" y="1525109"/>
            <a:ext cx="2819162" cy="16497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407399" y="1400300"/>
            <a:ext cx="234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Long Tail Effect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40" y="3886200"/>
            <a:ext cx="1051560" cy="17106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94899" y="5559384"/>
            <a:ext cx="82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2006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 Placeholder 20"/>
          <p:cNvSpPr txBox="1">
            <a:spLocks/>
          </p:cNvSpPr>
          <p:nvPr/>
        </p:nvSpPr>
        <p:spPr bwMode="auto">
          <a:xfrm>
            <a:off x="457200" y="3048000"/>
            <a:ext cx="7315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Analysis </a:t>
            </a:r>
            <a:r>
              <a:rPr lang="en-US" sz="1800" kern="0" dirty="0" smtClean="0"/>
              <a:t>(</a:t>
            </a:r>
            <a:r>
              <a:rPr lang="en-US" sz="1800" kern="0" dirty="0" err="1" smtClean="0"/>
              <a:t>Brynjolfsson</a:t>
            </a:r>
            <a:r>
              <a:rPr lang="en-US" sz="1800" kern="0" dirty="0" smtClean="0"/>
              <a:t> et al., 2006, 2010)</a:t>
            </a:r>
            <a:endParaRPr lang="en-US" kern="0" dirty="0" smtClean="0"/>
          </a:p>
          <a:p>
            <a:pPr lvl="1"/>
            <a:r>
              <a:rPr lang="en-US" kern="0" dirty="0" smtClean="0"/>
              <a:t>Amazon: niche books account for 36.7% of sales</a:t>
            </a:r>
          </a:p>
          <a:p>
            <a:pPr lvl="1"/>
            <a:r>
              <a:rPr lang="en-US" kern="0" dirty="0" smtClean="0"/>
              <a:t>Power laws not Pareto distributions in </a:t>
            </a:r>
            <a:r>
              <a:rPr lang="en-US" kern="0" dirty="0" err="1" smtClean="0"/>
              <a:t>etailing</a:t>
            </a:r>
            <a:r>
              <a:rPr lang="en-US" kern="0" dirty="0" smtClean="0"/>
              <a:t> (books, music), software downloads (70/30 not 80/20) </a:t>
            </a:r>
          </a:p>
          <a:p>
            <a:r>
              <a:rPr lang="en-US" kern="0" dirty="0" smtClean="0"/>
              <a:t>Critique </a:t>
            </a:r>
            <a:r>
              <a:rPr lang="en-US" sz="1800" kern="0" dirty="0" smtClean="0"/>
              <a:t>(</a:t>
            </a:r>
            <a:r>
              <a:rPr lang="en-US" sz="1800" kern="0" dirty="0" err="1" smtClean="0"/>
              <a:t>Elberse</a:t>
            </a:r>
            <a:r>
              <a:rPr lang="en-US" sz="1800" kern="0" dirty="0" smtClean="0"/>
              <a:t>, 2008)</a:t>
            </a:r>
          </a:p>
          <a:p>
            <a:pPr lvl="1"/>
            <a:r>
              <a:rPr lang="en-US" kern="0" dirty="0" smtClean="0"/>
              <a:t>Pareto distribution not power laws in some markets</a:t>
            </a:r>
          </a:p>
          <a:p>
            <a:pPr lvl="1"/>
            <a:r>
              <a:rPr lang="en-US" kern="0" dirty="0" smtClean="0"/>
              <a:t>Evolving market: feedback effect of online reviews</a:t>
            </a:r>
          </a:p>
          <a:p>
            <a:r>
              <a:rPr lang="en-US" kern="0" dirty="0" smtClean="0">
                <a:solidFill>
                  <a:srgbClr val="FFC000"/>
                </a:solidFill>
              </a:rPr>
              <a:t>Key point: personal preference markets work 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434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67" y="2563593"/>
            <a:ext cx="3822733" cy="2237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Tail Financial &amp; Government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2"/>
            <a:ext cx="8305800" cy="1066798"/>
          </a:xfrm>
        </p:spPr>
        <p:txBody>
          <a:bodyPr/>
          <a:lstStyle/>
          <a:p>
            <a:r>
              <a:rPr lang="en-US" dirty="0" smtClean="0"/>
              <a:t>One size does not fit all</a:t>
            </a:r>
          </a:p>
          <a:p>
            <a:pPr lvl="1"/>
            <a:r>
              <a:rPr lang="en-US" dirty="0" smtClean="0"/>
              <a:t>Any two parties can meet and transact on a blockchain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33</a:t>
            </a:fld>
            <a:endParaRPr lang="en-US" sz="9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  <a:endParaRPr lang="en-US" altLang="en-US" sz="8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62099" y="3091383"/>
            <a:ext cx="1257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One size fits all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5557" y="4174175"/>
            <a:ext cx="165488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Personalized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86400"/>
            <a:ext cx="481263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515100"/>
            <a:ext cx="508782" cy="457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67000" y="2496649"/>
            <a:ext cx="3536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Long Tail Systems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28713" y="4991821"/>
            <a:ext cx="4343400" cy="1287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800" kern="0" dirty="0" smtClean="0"/>
              <a:t>Long Tail financial services</a:t>
            </a:r>
          </a:p>
          <a:p>
            <a:pPr lvl="1"/>
            <a:r>
              <a:rPr lang="en-US" sz="1600" kern="0" dirty="0" smtClean="0"/>
              <a:t>“Amazon or eBay of money”</a:t>
            </a:r>
          </a:p>
          <a:p>
            <a:pPr lvl="1"/>
            <a:r>
              <a:rPr lang="en-US" sz="1600" kern="0" dirty="0" smtClean="0"/>
              <a:t>Personalized banking, credit, mortgages, securities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699782" y="4991821"/>
            <a:ext cx="4063218" cy="125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800" kern="0" dirty="0" smtClean="0"/>
              <a:t>Long Tail governance services</a:t>
            </a:r>
          </a:p>
          <a:p>
            <a:pPr lvl="1"/>
            <a:r>
              <a:rPr lang="en-US" sz="1600" kern="0" dirty="0" smtClean="0"/>
              <a:t>“Amazon or eBay of government”</a:t>
            </a:r>
          </a:p>
          <a:p>
            <a:pPr lvl="1"/>
            <a:r>
              <a:rPr lang="en-US" sz="1600" kern="0" dirty="0" smtClean="0"/>
              <a:t>Personalized governance services, pay for consumption</a:t>
            </a:r>
            <a:endParaRPr lang="en-US" sz="1600" kern="0" dirty="0"/>
          </a:p>
        </p:txBody>
      </p:sp>
      <p:sp>
        <p:nvSpPr>
          <p:cNvPr id="18" name="TextBox 17"/>
          <p:cNvSpPr txBox="1"/>
          <p:nvPr/>
        </p:nvSpPr>
        <p:spPr>
          <a:xfrm>
            <a:off x="2971800" y="3264457"/>
            <a:ext cx="1257301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47800" y="2279075"/>
            <a:ext cx="5410200" cy="2629621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394" y="2789125"/>
            <a:ext cx="958612" cy="14978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4200" y="4277380"/>
            <a:ext cx="1905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Rethink debt with small-chunk capital</a:t>
            </a:r>
          </a:p>
        </p:txBody>
      </p:sp>
    </p:spTree>
    <p:extLst>
      <p:ext uri="{BB962C8B-B14F-4D97-AF65-F5344CB8AC3E}">
        <p14:creationId xmlns:p14="http://schemas.microsoft.com/office/powerpoint/2010/main" val="8004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Inclusion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2"/>
            <a:ext cx="5181600" cy="4495799"/>
          </a:xfrm>
        </p:spPr>
        <p:txBody>
          <a:bodyPr/>
          <a:lstStyle/>
          <a:p>
            <a:r>
              <a:rPr lang="en-US" dirty="0"/>
              <a:t>Blockchain: leapfrog technology </a:t>
            </a:r>
            <a:endParaRPr lang="en-US" dirty="0" smtClean="0"/>
          </a:p>
          <a:p>
            <a:pPr lvl="1"/>
            <a:r>
              <a:rPr lang="en-US" dirty="0" smtClean="0"/>
              <a:t>2 billion under-banked</a:t>
            </a:r>
          </a:p>
          <a:p>
            <a:pPr lvl="1"/>
            <a:r>
              <a:rPr lang="en-US" dirty="0" smtClean="0"/>
              <a:t>70% lack access to land registries</a:t>
            </a:r>
          </a:p>
          <a:p>
            <a:r>
              <a:rPr lang="en-US" dirty="0" smtClean="0"/>
              <a:t>Need decentralized networks because hierarchy </a:t>
            </a:r>
            <a:r>
              <a:rPr lang="en-US" dirty="0"/>
              <a:t>does not </a:t>
            </a:r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Does not make sense to build out brick-and-mortar bank branches and medical clinics to every last mile in a world of digital services </a:t>
            </a:r>
          </a:p>
          <a:p>
            <a:pPr lvl="1"/>
            <a:r>
              <a:rPr lang="en-US" dirty="0" smtClean="0"/>
              <a:t>Like cell phones, digital solutions could be the answer</a:t>
            </a:r>
          </a:p>
          <a:p>
            <a:pPr lvl="2"/>
            <a:r>
              <a:rPr lang="en-US" dirty="0" smtClean="0"/>
              <a:t>eWallets and deep learning diagnostic apps for global inclusion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34</a:t>
            </a:fld>
            <a:endParaRPr lang="en-US" sz="9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 err="1"/>
              <a:t>Pricewaterhouse</a:t>
            </a:r>
            <a:r>
              <a:rPr lang="en-US" altLang="en-US" sz="800" i="1" dirty="0"/>
              <a:t> Coopers. 2016. The un(der)banked is </a:t>
            </a:r>
            <a:r>
              <a:rPr lang="en-US" altLang="en-US" sz="800" i="1" dirty="0" err="1"/>
              <a:t>FinTech's</a:t>
            </a:r>
            <a:r>
              <a:rPr lang="en-US" altLang="en-US" sz="800" i="1" dirty="0"/>
              <a:t> largest opportunity. </a:t>
            </a:r>
            <a:r>
              <a:rPr lang="en-US" altLang="en-US" sz="800" i="1" dirty="0" err="1"/>
              <a:t>DeNovo</a:t>
            </a:r>
            <a:r>
              <a:rPr lang="en-US" altLang="en-US" sz="800" i="1" dirty="0"/>
              <a:t> Q2 2016 FinTech </a:t>
            </a:r>
            <a:r>
              <a:rPr lang="en-US" altLang="en-US" sz="800" i="1" dirty="0" err="1"/>
              <a:t>ReCap</a:t>
            </a:r>
            <a:r>
              <a:rPr lang="en-US" altLang="en-US" sz="800" i="1" dirty="0"/>
              <a:t> and Funding </a:t>
            </a:r>
            <a:r>
              <a:rPr lang="en-US" altLang="en-US" sz="800" i="1" dirty="0" err="1"/>
              <a:t>ReView</a:t>
            </a:r>
            <a:r>
              <a:rPr lang="en-US" altLang="en-US" sz="800" i="1" dirty="0" smtClean="0"/>
              <a:t>., </a:t>
            </a:r>
            <a:r>
              <a:rPr lang="en-US" altLang="en-US" sz="800" i="1" dirty="0" err="1" smtClean="0"/>
              <a:t>Heider</a:t>
            </a:r>
            <a:r>
              <a:rPr lang="en-US" altLang="en-US" sz="800" i="1" dirty="0"/>
              <a:t>, Caroline, and Connelly, April. 2016. Why Land Administration Matters for Development. World Bank. http://ieg.worldbankgroup.org/blog/why-land-administration-matters-development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038600"/>
            <a:ext cx="2812160" cy="18713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223930"/>
            <a:ext cx="2812160" cy="1781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932" y="641499"/>
            <a:ext cx="1135341" cy="1527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97" y="641499"/>
            <a:ext cx="990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i="1" dirty="0" smtClean="0"/>
              <a:t>Framework for future uncertainty</a:t>
            </a:r>
            <a:br>
              <a:rPr lang="en-US" sz="2000" i="1" dirty="0" smtClean="0"/>
            </a:br>
            <a:r>
              <a:rPr lang="en-US" dirty="0" smtClean="0"/>
              <a:t>Blockchain Scenario Planning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620000" cy="685799"/>
          </a:xfrm>
        </p:spPr>
        <p:txBody>
          <a:bodyPr/>
          <a:lstStyle/>
          <a:p>
            <a:r>
              <a:rPr lang="en-US" dirty="0" smtClean="0"/>
              <a:t>Identify two biggest drivers: government regulation and rate of adoption</a:t>
            </a:r>
          </a:p>
          <a:p>
            <a:r>
              <a:rPr lang="en-US" dirty="0" smtClean="0"/>
              <a:t>Assess news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35</a:t>
            </a:fld>
            <a:endParaRPr lang="en-US" sz="90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1098450" y="2837458"/>
            <a:ext cx="76200" cy="3124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5" name="Group 34"/>
          <p:cNvGrpSpPr/>
          <p:nvPr/>
        </p:nvGrpSpPr>
        <p:grpSpPr>
          <a:xfrm>
            <a:off x="1175945" y="2396819"/>
            <a:ext cx="6475954" cy="3567096"/>
            <a:chOff x="1449095" y="2271641"/>
            <a:chExt cx="6475954" cy="3567096"/>
          </a:xfrm>
        </p:grpSpPr>
        <p:sp>
          <p:nvSpPr>
            <p:cNvPr id="18" name="Rectangle 2"/>
            <p:cNvSpPr txBox="1">
              <a:spLocks noChangeArrowheads="1"/>
            </p:cNvSpPr>
            <p:nvPr/>
          </p:nvSpPr>
          <p:spPr bwMode="auto">
            <a:xfrm>
              <a:off x="3552593" y="2271641"/>
              <a:ext cx="2253055" cy="367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 sz="1600" kern="0" dirty="0" smtClean="0"/>
                <a:t>Highly Regulated</a:t>
              </a:r>
            </a:p>
          </p:txBody>
        </p:sp>
        <p:sp>
          <p:nvSpPr>
            <p:cNvPr id="19" name="Rectangle 2"/>
            <p:cNvSpPr txBox="1">
              <a:spLocks noChangeArrowheads="1"/>
            </p:cNvSpPr>
            <p:nvPr/>
          </p:nvSpPr>
          <p:spPr bwMode="auto">
            <a:xfrm>
              <a:off x="5671994" y="3870111"/>
              <a:ext cx="2253055" cy="367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 sz="1600" kern="0" dirty="0" smtClean="0"/>
                <a:t>Rapid Adoption</a:t>
              </a:r>
            </a:p>
          </p:txBody>
        </p:sp>
        <p:sp>
          <p:nvSpPr>
            <p:cNvPr id="20" name="Rectangle 2"/>
            <p:cNvSpPr txBox="1">
              <a:spLocks noChangeArrowheads="1"/>
            </p:cNvSpPr>
            <p:nvPr/>
          </p:nvSpPr>
          <p:spPr bwMode="auto">
            <a:xfrm>
              <a:off x="3552593" y="5471090"/>
              <a:ext cx="2253055" cy="367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 sz="1600" kern="0" dirty="0" smtClean="0"/>
                <a:t>Unregulated</a:t>
              </a:r>
            </a:p>
          </p:txBody>
        </p:sp>
        <p:sp>
          <p:nvSpPr>
            <p:cNvPr id="21" name="Rectangle 2"/>
            <p:cNvSpPr txBox="1">
              <a:spLocks noChangeArrowheads="1"/>
            </p:cNvSpPr>
            <p:nvPr/>
          </p:nvSpPr>
          <p:spPr bwMode="auto">
            <a:xfrm>
              <a:off x="1449095" y="3876789"/>
              <a:ext cx="2253055" cy="367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 sz="1600" kern="0" dirty="0" smtClean="0"/>
                <a:t>Slow Adoption 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299884" y="2694222"/>
              <a:ext cx="2743200" cy="2743200"/>
              <a:chOff x="3299884" y="2694222"/>
              <a:chExt cx="2743200" cy="27432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4671950" y="2694222"/>
                <a:ext cx="0" cy="27432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stealth" w="med" len="med"/>
                <a:tailEnd type="stealth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Arrow Connector 16"/>
              <p:cNvCxnSpPr/>
              <p:nvPr/>
            </p:nvCxnSpPr>
            <p:spPr bwMode="auto">
              <a:xfrm>
                <a:off x="3299884" y="4056658"/>
                <a:ext cx="2743200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stealth" w="med" len="med"/>
                <a:tailEnd type="stealth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5" name="Rectangle 24"/>
              <p:cNvSpPr/>
              <p:nvPr/>
            </p:nvSpPr>
            <p:spPr bwMode="auto">
              <a:xfrm>
                <a:off x="4715987" y="2810137"/>
                <a:ext cx="1188720" cy="1188720"/>
              </a:xfrm>
              <a:prstGeom prst="rect">
                <a:avLst/>
              </a:prstGeom>
              <a:solidFill>
                <a:srgbClr val="00939B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3424050" y="4107479"/>
                <a:ext cx="1188720" cy="1188720"/>
              </a:xfrm>
              <a:prstGeom prst="rect">
                <a:avLst/>
              </a:prstGeom>
              <a:solidFill>
                <a:srgbClr val="6666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4715987" y="4107479"/>
                <a:ext cx="1188720" cy="118872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3424050" y="2810137"/>
                <a:ext cx="1188720" cy="118872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36" name="Oval 35"/>
          <p:cNvSpPr/>
          <p:nvPr/>
        </p:nvSpPr>
        <p:spPr bwMode="auto">
          <a:xfrm>
            <a:off x="3536850" y="38862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3674010" y="38100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3826410" y="39624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536850" y="36576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308250" y="39624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3536850" y="39624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ight Arrow 42"/>
          <p:cNvSpPr/>
          <p:nvPr/>
        </p:nvSpPr>
        <p:spPr bwMode="auto">
          <a:xfrm>
            <a:off x="2337955" y="3604260"/>
            <a:ext cx="481445" cy="281940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4024530" y="45720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36850" y="47548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710330" y="49072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710330" y="38100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4938930" y="37338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24530" y="39166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3795930" y="38100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795930" y="44500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3689250" y="49834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5015130" y="46024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4710330" y="43738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832250" y="38404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3689250" y="38862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3689250" y="36576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3613050" y="35814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3719730" y="47548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3689250" y="40386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3841650" y="33528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536850" y="36880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3841650" y="36576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4831080" y="39928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GBN Scenario Planning technique</a:t>
            </a:r>
            <a:endParaRPr lang="en-US" altLang="en-US" sz="800" i="1" dirty="0"/>
          </a:p>
        </p:txBody>
      </p:sp>
      <p:sp>
        <p:nvSpPr>
          <p:cNvPr id="66" name="Oval 65"/>
          <p:cNvSpPr/>
          <p:nvPr/>
        </p:nvSpPr>
        <p:spPr bwMode="auto">
          <a:xfrm>
            <a:off x="3308250" y="30480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3460650" y="33832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3994050" y="35052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3765450" y="350520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26" y="5320506"/>
            <a:ext cx="2574774" cy="85664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40" y="3710436"/>
            <a:ext cx="1051560" cy="158435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40" y="2128543"/>
            <a:ext cx="1051560" cy="1605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7934" y="3799367"/>
            <a:ext cx="287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623932" y="3173267"/>
            <a:ext cx="287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4" name="Oval 73"/>
          <p:cNvSpPr/>
          <p:nvPr/>
        </p:nvSpPr>
        <p:spPr bwMode="auto">
          <a:xfrm>
            <a:off x="5233346" y="3992880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96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>
            <a:off x="4610496" y="3974275"/>
            <a:ext cx="3931920" cy="1607577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55"/>
          <p:cNvSpPr/>
          <p:nvPr/>
        </p:nvSpPr>
        <p:spPr bwMode="auto">
          <a:xfrm>
            <a:off x="609600" y="3974275"/>
            <a:ext cx="3931920" cy="160757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Economics and Finance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36</a:t>
            </a:fld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1442071" y="4242137"/>
            <a:ext cx="226697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Cryptocurrencies: Spot Market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5400" y="4242137"/>
            <a:ext cx="295667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Smart Contracts: Futures &amp; Options Market</a:t>
            </a:r>
          </a:p>
        </p:txBody>
      </p:sp>
      <p:sp>
        <p:nvSpPr>
          <p:cNvPr id="23" name="Text Placeholder 2"/>
          <p:cNvSpPr txBox="1">
            <a:spLocks/>
          </p:cNvSpPr>
          <p:nvPr/>
        </p:nvSpPr>
        <p:spPr bwMode="auto">
          <a:xfrm>
            <a:off x="457199" y="1371601"/>
            <a:ext cx="7955281" cy="66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/>
              <a:t>Systems for organizing access to resources</a:t>
            </a:r>
            <a:endParaRPr lang="en-US" sz="3600" kern="0" dirty="0"/>
          </a:p>
        </p:txBody>
      </p:sp>
      <p:sp>
        <p:nvSpPr>
          <p:cNvPr id="45" name="Rectangle 44"/>
          <p:cNvSpPr/>
          <p:nvPr/>
        </p:nvSpPr>
        <p:spPr bwMode="auto">
          <a:xfrm>
            <a:off x="5822076" y="2147354"/>
            <a:ext cx="1508760" cy="422927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1775460" y="2147354"/>
            <a:ext cx="1600200" cy="42292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20593" y="2164179"/>
            <a:ext cx="150993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Economics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58494" y="2164179"/>
            <a:ext cx="14359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Finance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60816" y="2264129"/>
            <a:ext cx="1571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 smtClean="0">
                <a:solidFill>
                  <a:schemeClr val="bg1"/>
                </a:solidFill>
              </a:rPr>
              <a:t>Past, Present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23071" y="2264129"/>
            <a:ext cx="1905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 smtClean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51816" y="2587823"/>
            <a:ext cx="15217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609600" y="2554256"/>
            <a:ext cx="7802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13" y="2667000"/>
            <a:ext cx="1979287" cy="12464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19" y="2667000"/>
            <a:ext cx="1869883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dirty="0" smtClean="0"/>
              <a:t>Hayek: Financial Institution Currencies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37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0878" y="-1115824"/>
            <a:ext cx="1619244" cy="6781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881395" y="1617585"/>
            <a:ext cx="5976605" cy="126396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6801" y="1769985"/>
            <a:ext cx="449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“Multiple private currencies should compete for customer business”</a:t>
            </a:r>
          </a:p>
          <a:p>
            <a:r>
              <a:rPr lang="en-US" sz="1600" i="1" dirty="0" smtClean="0"/>
              <a:t>- Friedrich </a:t>
            </a:r>
            <a:r>
              <a:rPr lang="en-US" sz="1600" i="1" dirty="0"/>
              <a:t>Hayek</a:t>
            </a:r>
            <a:endParaRPr lang="en-US" sz="2000" i="1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altLang="en-US" sz="800" i="1" dirty="0" smtClean="0"/>
              <a:t>Source: </a:t>
            </a:r>
            <a:r>
              <a:rPr lang="en-US" sz="800" i="1" dirty="0"/>
              <a:t>Hayek, F. The De Nationalization of Money. 1976. (paraphrased); https://</a:t>
            </a:r>
            <a:r>
              <a:rPr lang="en-US" sz="800" i="1" dirty="0" smtClean="0"/>
              <a:t>www.statista.com/topics/1552/banks-in-china</a:t>
            </a:r>
          </a:p>
          <a:p>
            <a:pPr marL="0" indent="0">
              <a:buNone/>
            </a:pPr>
            <a:r>
              <a:rPr lang="en-US" sz="800" i="1" dirty="0" smtClean="0"/>
              <a:t>Tier 1 Capital: equity capital + disclosed reserves (measure of banking strength)</a:t>
            </a:r>
            <a:endParaRPr lang="de-DE" sz="800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1" y="1330277"/>
            <a:ext cx="1487677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34" y="1330277"/>
            <a:ext cx="1222974" cy="18470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87207"/>
            <a:ext cx="4417831" cy="2238901"/>
          </a:xfrm>
          <a:prstGeom prst="rect">
            <a:avLst/>
          </a:prstGeom>
        </p:spPr>
      </p:pic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66477" y="3386468"/>
            <a:ext cx="430407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Top Global Banks based on Tier 1 Capital (2014)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65" y="3687207"/>
            <a:ext cx="3561793" cy="22402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4" y="1348565"/>
            <a:ext cx="836417" cy="1847088"/>
          </a:xfrm>
          <a:prstGeom prst="rect">
            <a:avLst/>
          </a:prstGeom>
        </p:spPr>
      </p:pic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687523" y="3386468"/>
            <a:ext cx="430407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Top Investment Banks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369" y="5724181"/>
            <a:ext cx="533400" cy="4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4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736275" y="483388"/>
            <a:ext cx="1841217" cy="4405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Economic </a:t>
            </a:r>
            <a:r>
              <a:rPr lang="en-US" dirty="0"/>
              <a:t>World </a:t>
            </a:r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38</a:t>
            </a:fld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1965960" y="6327648"/>
            <a:ext cx="5867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Source: </a:t>
            </a:r>
            <a:r>
              <a:rPr lang="en-US" sz="800" i="1" dirty="0">
                <a:solidFill>
                  <a:schemeClr val="bg1"/>
                </a:solidFill>
              </a:rPr>
              <a:t>https://</a:t>
            </a:r>
            <a:r>
              <a:rPr lang="en-US" sz="800" i="1" dirty="0" smtClean="0">
                <a:solidFill>
                  <a:schemeClr val="bg1"/>
                </a:solidFill>
              </a:rPr>
              <a:t>bitcoinmagazine.com/articles/op-ed-blockchain-economy-ushering-new-world-economic-order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229600" cy="1371599"/>
          </a:xfrm>
        </p:spPr>
        <p:txBody>
          <a:bodyPr/>
          <a:lstStyle/>
          <a:p>
            <a:r>
              <a:rPr lang="en-US" dirty="0" smtClean="0"/>
              <a:t>Not just cryptofinance, every company own coin issue</a:t>
            </a:r>
          </a:p>
          <a:p>
            <a:pPr lvl="1"/>
            <a:r>
              <a:rPr lang="en-US" dirty="0" smtClean="0"/>
              <a:t>Cryptocurrencies </a:t>
            </a:r>
            <a:r>
              <a:rPr lang="en-US" i="1" dirty="0" smtClean="0"/>
              <a:t>and </a:t>
            </a:r>
            <a:r>
              <a:rPr lang="en-US" dirty="0" smtClean="0"/>
              <a:t>storage, banking, healthcare, financial services, technology platforms, fundraising firms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68" y="2649047"/>
            <a:ext cx="2128370" cy="3520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19" y="2649047"/>
            <a:ext cx="2119212" cy="3520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0" y="2649047"/>
            <a:ext cx="2110432" cy="35231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5" y="2649047"/>
            <a:ext cx="2183924" cy="3520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08" y="762000"/>
            <a:ext cx="1609950" cy="161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66" y="515287"/>
            <a:ext cx="1676634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1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Technical Overview</a:t>
            </a:r>
          </a:p>
          <a:p>
            <a:r>
              <a:rPr lang="en-US" dirty="0" smtClean="0"/>
              <a:t>Blockchain ICOs</a:t>
            </a:r>
          </a:p>
          <a:p>
            <a:r>
              <a:rPr lang="en-US" dirty="0" smtClean="0"/>
              <a:t>Blockchain Economic Theory</a:t>
            </a:r>
            <a:endParaRPr lang="en-US" dirty="0"/>
          </a:p>
          <a:p>
            <a:r>
              <a:rPr lang="en-US" dirty="0" smtClean="0"/>
              <a:t>Why do we need Blockchain?</a:t>
            </a:r>
          </a:p>
          <a:p>
            <a:r>
              <a:rPr lang="en-US" dirty="0" smtClean="0"/>
              <a:t>Smart Network Convergence</a:t>
            </a:r>
          </a:p>
          <a:p>
            <a:pPr marL="857250" lvl="1" indent="-457200"/>
            <a:r>
              <a:rPr lang="en-US" dirty="0" smtClean="0"/>
              <a:t>Blockchain and Deep Learning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9035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Securities as a Service</a:t>
            </a: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39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064276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Blockchain Fintech: Programmable Risk and Securities as a Service, http://futurememes.blogspot.com/2016/10/blockchain-fintech-programmable-risk.html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799" y="2154780"/>
            <a:ext cx="2139696" cy="3385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CD, DVD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47801" y="2615700"/>
            <a:ext cx="2139696" cy="740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Streaming Music and Video Services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2707" y="3447203"/>
            <a:ext cx="201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Entertainment as a Service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4800" y="2264734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Asset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4800" y="2881694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Service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32050" y="2154780"/>
            <a:ext cx="2139696" cy="3385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Auto, Home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39602" y="2615700"/>
            <a:ext cx="2135124" cy="738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Uber, Lyft, </a:t>
            </a:r>
            <a:r>
              <a:rPr lang="en-US" sz="1400" dirty="0" err="1" smtClean="0">
                <a:solidFill>
                  <a:schemeClr val="bg1"/>
                </a:solidFill>
              </a:rPr>
              <a:t>Gett</a:t>
            </a:r>
            <a:r>
              <a:rPr lang="en-US" sz="1400" dirty="0" smtClean="0">
                <a:solidFill>
                  <a:schemeClr val="bg1"/>
                </a:solidFill>
              </a:rPr>
              <a:t>, Juno, Via; Airbnb, VRBO </a:t>
            </a:r>
            <a:r>
              <a:rPr lang="en-US" sz="1400" dirty="0" err="1" smtClean="0">
                <a:solidFill>
                  <a:schemeClr val="bg1"/>
                </a:solidFill>
              </a:rPr>
              <a:t>HomeAway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05200" y="3447203"/>
            <a:ext cx="2444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Transportation, Domicile as a Service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3084" y="2154780"/>
            <a:ext cx="2139696" cy="3385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Securities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56265" y="3447203"/>
            <a:ext cx="157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Securities as a Service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1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4267200"/>
            <a:ext cx="8000999" cy="1600200"/>
          </a:xfrm>
        </p:spPr>
        <p:txBody>
          <a:bodyPr/>
          <a:lstStyle/>
          <a:p>
            <a:r>
              <a:rPr lang="en-US" dirty="0" smtClean="0"/>
              <a:t>Securities a Service	</a:t>
            </a:r>
          </a:p>
          <a:p>
            <a:pPr lvl="1"/>
            <a:r>
              <a:rPr lang="en-US" dirty="0" smtClean="0"/>
              <a:t>Now have to </a:t>
            </a:r>
            <a:r>
              <a:rPr lang="en-US" dirty="0"/>
              <a:t>own </a:t>
            </a:r>
            <a:r>
              <a:rPr lang="en-US" dirty="0" smtClean="0"/>
              <a:t>because uncertain future </a:t>
            </a:r>
            <a:r>
              <a:rPr lang="en-US" dirty="0"/>
              <a:t>value of assets</a:t>
            </a:r>
          </a:p>
          <a:p>
            <a:pPr lvl="1"/>
            <a:r>
              <a:rPr lang="en-US" dirty="0" smtClean="0"/>
              <a:t>Access to the consumable benefits of the asset without owning</a:t>
            </a:r>
          </a:p>
          <a:p>
            <a:pPr lvl="1"/>
            <a:r>
              <a:rPr lang="en-US" dirty="0" smtClean="0"/>
              <a:t>Works if trust consumable assets will have future availability </a:t>
            </a:r>
          </a:p>
          <a:p>
            <a:pPr lvl="2"/>
            <a:r>
              <a:rPr lang="en-US" dirty="0" smtClean="0"/>
              <a:t>Need the cash flow the asset provides, not the asset itself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150" y="1295843"/>
            <a:ext cx="702375" cy="70237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 bwMode="auto">
          <a:xfrm>
            <a:off x="6019800" y="1282998"/>
            <a:ext cx="0" cy="274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86" y="1752600"/>
            <a:ext cx="1022465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412" y="1752600"/>
            <a:ext cx="1084667" cy="274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31" y="1450107"/>
            <a:ext cx="687342" cy="27432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59" y="1450107"/>
            <a:ext cx="761103" cy="274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80" y="1761814"/>
            <a:ext cx="1221168" cy="274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30" y="1761814"/>
            <a:ext cx="755904" cy="274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73" y="1295400"/>
            <a:ext cx="1070076" cy="70027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175370" y="2615700"/>
            <a:ext cx="2135124" cy="738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Consumable benefits of securities: cash flow, appreciation</a:t>
            </a:r>
          </a:p>
        </p:txBody>
      </p:sp>
    </p:spTree>
    <p:extLst>
      <p:ext uri="{BB962C8B-B14F-4D97-AF65-F5344CB8AC3E}">
        <p14:creationId xmlns:p14="http://schemas.microsoft.com/office/powerpoint/2010/main" val="86864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Institutions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40</a:t>
            </a:fld>
            <a:endParaRPr lang="en-US" sz="900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2825191" y="2514600"/>
            <a:ext cx="0" cy="3657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6007265" y="2514600"/>
            <a:ext cx="0" cy="3657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8508" y="2347314"/>
            <a:ext cx="227443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800" dirty="0" smtClean="0"/>
              <a:t>Historical</a:t>
            </a:r>
            <a:endParaRPr lang="en-US" altLang="en-US" sz="18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207148" y="2347314"/>
            <a:ext cx="227443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800" dirty="0" smtClean="0"/>
              <a:t>Contemporary</a:t>
            </a:r>
            <a:endParaRPr lang="en-US" altLang="en-US" sz="180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291796" y="2347314"/>
            <a:ext cx="227443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800" dirty="0" smtClean="0"/>
              <a:t>Future</a:t>
            </a:r>
            <a:endParaRPr lang="en-US" alt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2" y="4812475"/>
            <a:ext cx="1208899" cy="8627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628" y="3045544"/>
            <a:ext cx="689398" cy="14087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0175" y="3057419"/>
            <a:ext cx="608041" cy="1408770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4241" y="4499188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Church</a:t>
            </a:r>
            <a:endParaRPr lang="en-US" altLang="en-US" sz="120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372447" y="4499188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Crown</a:t>
            </a:r>
            <a:endParaRPr lang="en-US" altLang="en-US" sz="1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16" y="4800912"/>
            <a:ext cx="727253" cy="8650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53" y="3113865"/>
            <a:ext cx="685800" cy="685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83" y="4175232"/>
            <a:ext cx="685800" cy="685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53" y="5207733"/>
            <a:ext cx="685800" cy="685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53" y="4175232"/>
            <a:ext cx="685800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57" y="3113865"/>
            <a:ext cx="685800" cy="685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83" y="3113865"/>
            <a:ext cx="685800" cy="685800"/>
          </a:xfrm>
          <a:prstGeom prst="rect">
            <a:avLst/>
          </a:prstGeom>
        </p:spPr>
      </p:pic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936175" y="4906664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DMV</a:t>
            </a:r>
            <a:endParaRPr lang="en-US" altLang="en-US" sz="1200" dirty="0"/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4870049" y="5939796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Law</a:t>
            </a:r>
            <a:endParaRPr lang="en-US" altLang="en-US" sz="1200" dirty="0"/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2936175" y="3827462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Bank</a:t>
            </a:r>
            <a:endParaRPr lang="en-US" altLang="en-US" sz="1200" dirty="0"/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768041" y="3827462"/>
            <a:ext cx="1172424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Government</a:t>
            </a:r>
            <a:endParaRPr lang="en-US" altLang="en-US" sz="1200" dirty="0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870049" y="3827462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Police</a:t>
            </a:r>
            <a:endParaRPr lang="en-US" altLang="en-US" sz="1200" dirty="0"/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3861845" y="4884240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Healthcare</a:t>
            </a:r>
            <a:endParaRPr lang="en-US" altLang="en-US" sz="1200" dirty="0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4870049" y="4884240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Academia</a:t>
            </a:r>
            <a:endParaRPr lang="en-US" altLang="en-US" sz="1200" dirty="0"/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2936175" y="5939796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Corporation</a:t>
            </a:r>
            <a:endParaRPr lang="en-US" altLang="en-US" sz="12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83" y="5207733"/>
            <a:ext cx="685800" cy="685800"/>
          </a:xfrm>
          <a:prstGeom prst="rect">
            <a:avLst/>
          </a:prstGeom>
        </p:spPr>
      </p:pic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3861845" y="5939796"/>
            <a:ext cx="984816" cy="23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Church</a:t>
            </a:r>
            <a:endParaRPr lang="en-US" altLang="en-US" sz="12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57" y="5207733"/>
            <a:ext cx="685800" cy="685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03" y="4175232"/>
            <a:ext cx="864108" cy="685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586857"/>
            <a:ext cx="690685" cy="1042543"/>
          </a:xfrm>
          <a:prstGeom prst="rect">
            <a:avLst/>
          </a:prstGeom>
        </p:spPr>
      </p:pic>
      <p:sp>
        <p:nvSpPr>
          <p:cNvPr id="71" name="Rectangle 3"/>
          <p:cNvSpPr txBox="1">
            <a:spLocks noChangeArrowheads="1"/>
          </p:cNvSpPr>
          <p:nvPr/>
        </p:nvSpPr>
        <p:spPr bwMode="auto">
          <a:xfrm>
            <a:off x="7004346" y="5072324"/>
            <a:ext cx="1852476" cy="56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Data pillars: library of all society’s memory and public records</a:t>
            </a:r>
            <a:endParaRPr lang="en-US" altLang="en-US" sz="12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71" y="5000242"/>
            <a:ext cx="469851" cy="1629158"/>
          </a:xfrm>
          <a:prstGeom prst="rect">
            <a:avLst/>
          </a:prstGeom>
        </p:spPr>
      </p:pic>
      <p:sp>
        <p:nvSpPr>
          <p:cNvPr id="74" name="Rectangle 3"/>
          <p:cNvSpPr txBox="1">
            <a:spLocks noChangeArrowheads="1"/>
          </p:cNvSpPr>
          <p:nvPr/>
        </p:nvSpPr>
        <p:spPr bwMode="auto">
          <a:xfrm>
            <a:off x="3111665" y="2734956"/>
            <a:ext cx="2465399" cy="389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Building - Website</a:t>
            </a:r>
            <a:endParaRPr lang="en-US" altLang="en-US" sz="1400" dirty="0"/>
          </a:p>
        </p:txBody>
      </p:sp>
      <p:sp>
        <p:nvSpPr>
          <p:cNvPr id="54" name="Rectangle 3"/>
          <p:cNvSpPr txBox="1">
            <a:spLocks noChangeArrowheads="1"/>
          </p:cNvSpPr>
          <p:nvPr/>
        </p:nvSpPr>
        <p:spPr bwMode="auto">
          <a:xfrm>
            <a:off x="542168" y="5687135"/>
            <a:ext cx="221785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dirty="0" smtClean="0"/>
              <a:t>Columbus’s VCs: Ferdinand and Isabella</a:t>
            </a:r>
            <a:endParaRPr lang="en-US" alt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7819925" y="3200400"/>
            <a:ext cx="822960" cy="914400"/>
            <a:chOff x="7179625" y="408700"/>
            <a:chExt cx="914400" cy="914400"/>
          </a:xfrm>
        </p:grpSpPr>
        <p:sp>
          <p:nvSpPr>
            <p:cNvPr id="59" name="Rectangle 58"/>
            <p:cNvSpPr/>
            <p:nvPr/>
          </p:nvSpPr>
          <p:spPr bwMode="auto">
            <a:xfrm>
              <a:off x="7179625" y="408700"/>
              <a:ext cx="914400" cy="914400"/>
            </a:xfrm>
            <a:prstGeom prst="rect">
              <a:avLst/>
            </a:prstGeom>
            <a:solidFill>
              <a:srgbClr val="006E9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998" y="539780"/>
              <a:ext cx="905001" cy="733527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003475" y="3200400"/>
            <a:ext cx="822960" cy="914400"/>
            <a:chOff x="6096000" y="-76200"/>
            <a:chExt cx="914400" cy="914400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096000" y="-76200"/>
              <a:ext cx="914400" cy="914400"/>
            </a:xfrm>
            <a:prstGeom prst="rect">
              <a:avLst/>
            </a:prstGeom>
            <a:solidFill>
              <a:srgbClr val="32BD4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574" y="37999"/>
              <a:ext cx="838201" cy="72400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188884" y="3200400"/>
            <a:ext cx="822960" cy="914400"/>
            <a:chOff x="5106234" y="428499"/>
            <a:chExt cx="914400" cy="914400"/>
          </a:xfrm>
        </p:grpSpPr>
        <p:sp>
          <p:nvSpPr>
            <p:cNvPr id="7" name="Rectangle 6"/>
            <p:cNvSpPr/>
            <p:nvPr/>
          </p:nvSpPr>
          <p:spPr bwMode="auto">
            <a:xfrm>
              <a:off x="5106234" y="428499"/>
              <a:ext cx="914400" cy="914400"/>
            </a:xfrm>
            <a:prstGeom prst="rect">
              <a:avLst/>
            </a:prstGeom>
            <a:solidFill>
              <a:srgbClr val="F89A3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7275" y="557150"/>
              <a:ext cx="885949" cy="714475"/>
            </a:xfrm>
            <a:prstGeom prst="rect">
              <a:avLst/>
            </a:prstGeom>
          </p:spPr>
        </p:pic>
      </p:grpSp>
      <p:cxnSp>
        <p:nvCxnSpPr>
          <p:cNvPr id="18" name="Straight Arrow Connector 17"/>
          <p:cNvCxnSpPr/>
          <p:nvPr/>
        </p:nvCxnSpPr>
        <p:spPr bwMode="auto">
          <a:xfrm>
            <a:off x="6332035" y="3100656"/>
            <a:ext cx="219395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6019800" y="2743200"/>
            <a:ext cx="2818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Building – Website – Credential</a:t>
            </a:r>
            <a:endParaRPr lang="en-US" altLang="en-US" sz="1400" dirty="0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283025" y="2734956"/>
            <a:ext cx="2465399" cy="19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Building</a:t>
            </a:r>
            <a:endParaRPr lang="en-US" altLang="en-US" sz="1400" dirty="0"/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6858000" y="4267200"/>
            <a:ext cx="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Rectangle 3"/>
          <p:cNvSpPr txBox="1">
            <a:spLocks noChangeArrowheads="1"/>
          </p:cNvSpPr>
          <p:nvPr/>
        </p:nvSpPr>
        <p:spPr bwMode="auto">
          <a:xfrm>
            <a:off x="6793368" y="4724399"/>
            <a:ext cx="227443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800" dirty="0" smtClean="0"/>
              <a:t>Farther Future</a:t>
            </a:r>
            <a:endParaRPr lang="en-US" altLang="en-US" sz="1800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8001001" cy="594713"/>
          </a:xfrm>
        </p:spPr>
        <p:txBody>
          <a:bodyPr/>
          <a:lstStyle/>
          <a:p>
            <a:r>
              <a:rPr lang="en-US" dirty="0" smtClean="0"/>
              <a:t>Role: organize life and manage contention</a:t>
            </a:r>
          </a:p>
          <a:p>
            <a:r>
              <a:rPr lang="en-US" dirty="0" smtClean="0"/>
              <a:t>Influence persists but more choice about belonging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7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Nation States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876800" cy="4754563"/>
          </a:xfrm>
        </p:spPr>
        <p:txBody>
          <a:bodyPr/>
          <a:lstStyle/>
          <a:p>
            <a:r>
              <a:rPr lang="en-US" dirty="0" smtClean="0"/>
              <a:t>Regulatory Arbitrage and Crypto-Specialization</a:t>
            </a:r>
          </a:p>
          <a:p>
            <a:pPr lvl="1"/>
            <a:r>
              <a:rPr lang="en-US" dirty="0"/>
              <a:t>DE-based C </a:t>
            </a:r>
            <a:r>
              <a:rPr lang="en-US" dirty="0" smtClean="0"/>
              <a:t>corporations</a:t>
            </a:r>
          </a:p>
          <a:p>
            <a:pPr lvl="1"/>
            <a:r>
              <a:rPr lang="en-US" dirty="0" smtClean="0"/>
              <a:t>Swiss </a:t>
            </a:r>
            <a:r>
              <a:rPr lang="en-US" dirty="0"/>
              <a:t>&amp;</a:t>
            </a:r>
            <a:r>
              <a:rPr lang="en-US" dirty="0" smtClean="0"/>
              <a:t> Cayman banking laws</a:t>
            </a:r>
          </a:p>
          <a:p>
            <a:pPr lvl="1"/>
            <a:r>
              <a:rPr lang="en-US" dirty="0"/>
              <a:t>Estonia </a:t>
            </a:r>
            <a:r>
              <a:rPr lang="en-US" dirty="0" err="1"/>
              <a:t>eResidency</a:t>
            </a:r>
            <a:r>
              <a:rPr lang="en-US" dirty="0"/>
              <a:t> Program</a:t>
            </a:r>
          </a:p>
          <a:p>
            <a:pPr lvl="1"/>
            <a:r>
              <a:rPr lang="en-US" dirty="0"/>
              <a:t>Gibraltar DLT Registered </a:t>
            </a:r>
            <a:r>
              <a:rPr lang="en-US" dirty="0" smtClean="0"/>
              <a:t>Entities </a:t>
            </a:r>
            <a:r>
              <a:rPr lang="en-US" dirty="0"/>
              <a:t>(ICO response)</a:t>
            </a:r>
          </a:p>
          <a:p>
            <a:pPr lvl="1"/>
            <a:r>
              <a:rPr lang="en-US" dirty="0" smtClean="0"/>
              <a:t>Malta online casinos &amp; Bitcoin</a:t>
            </a:r>
          </a:p>
          <a:p>
            <a:r>
              <a:rPr lang="en-US" dirty="0" smtClean="0"/>
              <a:t>Transnational boundaries</a:t>
            </a:r>
          </a:p>
          <a:p>
            <a:pPr lvl="1"/>
            <a:r>
              <a:rPr lang="en-US" dirty="0" smtClean="0"/>
              <a:t>ICANN &amp; decentralized DNS/ENS</a:t>
            </a:r>
          </a:p>
          <a:p>
            <a:pPr lvl="2"/>
            <a:r>
              <a:rPr lang="en-US" dirty="0" smtClean="0"/>
              <a:t>Namecoin</a:t>
            </a:r>
            <a:r>
              <a:rPr lang="en-US" dirty="0"/>
              <a:t> </a:t>
            </a:r>
            <a:r>
              <a:rPr lang="en-US" dirty="0" smtClean="0"/>
              <a:t>(.bit domains)</a:t>
            </a:r>
          </a:p>
          <a:p>
            <a:pPr lvl="2"/>
            <a:r>
              <a:rPr lang="en-US" dirty="0" smtClean="0"/>
              <a:t>Ether (.eth domains)</a:t>
            </a:r>
          </a:p>
          <a:p>
            <a:pPr lvl="1"/>
            <a:r>
              <a:rPr lang="en-US" dirty="0" smtClean="0"/>
              <a:t>Human Rights, Refugees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41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838929"/>
            <a:ext cx="2819400" cy="1301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928133"/>
            <a:ext cx="2819400" cy="1864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28800"/>
            <a:ext cx="2819400" cy="1050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096" y="380999"/>
            <a:ext cx="936304" cy="14229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22" y="381227"/>
            <a:ext cx="1013053" cy="142481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457200" y="2916866"/>
            <a:ext cx="45720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0453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39581" y="2308283"/>
            <a:ext cx="4988701" cy="28105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914400" y="4463901"/>
            <a:ext cx="7467600" cy="1415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14400" y="2612065"/>
            <a:ext cx="7467600" cy="14159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Economic Theory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848600" cy="4724399"/>
          </a:xfrm>
        </p:spPr>
        <p:txBody>
          <a:bodyPr/>
          <a:lstStyle/>
          <a:p>
            <a:r>
              <a:rPr lang="en-US" dirty="0" smtClean="0"/>
              <a:t>Production, distribution, and consumption of goods and services in a Blockchain Economy… </a:t>
            </a:r>
          </a:p>
          <a:p>
            <a:r>
              <a:rPr lang="en-US" dirty="0" smtClean="0"/>
              <a:t>Same as a Classical Economy</a:t>
            </a:r>
          </a:p>
          <a:p>
            <a:pPr lvl="1"/>
            <a:r>
              <a:rPr lang="en-US" dirty="0" smtClean="0"/>
              <a:t>Underlying </a:t>
            </a:r>
            <a:r>
              <a:rPr lang="en-US" dirty="0"/>
              <a:t>dynamics </a:t>
            </a:r>
            <a:r>
              <a:rPr lang="en-US" dirty="0" smtClean="0"/>
              <a:t>do </a:t>
            </a:r>
            <a:r>
              <a:rPr lang="en-US" dirty="0"/>
              <a:t>not </a:t>
            </a:r>
            <a:r>
              <a:rPr lang="en-US" dirty="0" smtClean="0"/>
              <a:t>change: wants outweigh resources, cost to decisions, scarcity of valued resources</a:t>
            </a:r>
          </a:p>
          <a:p>
            <a:pPr lvl="1"/>
            <a:r>
              <a:rPr lang="en-US" dirty="0" smtClean="0"/>
              <a:t>Institutions, Money, Nation States persist, change in form</a:t>
            </a:r>
          </a:p>
          <a:p>
            <a:pPr lvl="1"/>
            <a:r>
              <a:rPr lang="en-US" dirty="0" smtClean="0"/>
              <a:t>Assets, identity, &amp; information now become cryptographic</a:t>
            </a:r>
          </a:p>
          <a:p>
            <a:r>
              <a:rPr lang="en-US" dirty="0" smtClean="0"/>
              <a:t>Different than a </a:t>
            </a:r>
            <a:r>
              <a:rPr lang="en-US" dirty="0"/>
              <a:t>Classical </a:t>
            </a:r>
            <a:r>
              <a:rPr lang="en-US" dirty="0" smtClean="0"/>
              <a:t>Economy</a:t>
            </a:r>
            <a:endParaRPr lang="en-US" dirty="0"/>
          </a:p>
          <a:p>
            <a:pPr lvl="1"/>
            <a:r>
              <a:rPr lang="en-US" dirty="0" smtClean="0"/>
              <a:t>Hybrid economy of human and </a:t>
            </a:r>
            <a:r>
              <a:rPr lang="en-US" dirty="0"/>
              <a:t>computational </a:t>
            </a:r>
            <a:r>
              <a:rPr lang="en-US" dirty="0" smtClean="0"/>
              <a:t>agents</a:t>
            </a:r>
          </a:p>
          <a:p>
            <a:pPr lvl="1"/>
            <a:r>
              <a:rPr lang="en-US" dirty="0" smtClean="0"/>
              <a:t>Leapfrog technology: financial inclusion and rethink debt</a:t>
            </a:r>
          </a:p>
          <a:p>
            <a:pPr lvl="1"/>
            <a:r>
              <a:rPr lang="en-US" dirty="0" smtClean="0"/>
              <a:t>New economic </a:t>
            </a:r>
            <a:r>
              <a:rPr lang="en-US" dirty="0"/>
              <a:t>design </a:t>
            </a:r>
            <a:r>
              <a:rPr lang="en-US" dirty="0" smtClean="0"/>
              <a:t>principles: long tail, decentralization, assets as a service, smart contracts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42</a:t>
            </a:fld>
            <a:endParaRPr lang="en-US" sz="9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http://blockchainstudies.org/Blockchain_Economics_CFP.pdf</a:t>
            </a:r>
          </a:p>
        </p:txBody>
      </p:sp>
    </p:spTree>
    <p:extLst>
      <p:ext uri="{BB962C8B-B14F-4D97-AF65-F5344CB8AC3E}">
        <p14:creationId xmlns:p14="http://schemas.microsoft.com/office/powerpoint/2010/main" val="290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1240" y="2962894"/>
            <a:ext cx="4506435" cy="1476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Economic Theory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43</a:t>
            </a:fld>
            <a:endParaRPr lang="en-US" sz="900" dirty="0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15490"/>
              </p:ext>
            </p:extLst>
          </p:nvPr>
        </p:nvGraphicFramePr>
        <p:xfrm>
          <a:off x="490867" y="1447800"/>
          <a:ext cx="7028619" cy="4511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920"/>
                <a:gridCol w="4835546"/>
                <a:gridCol w="990601"/>
                <a:gridCol w="987552"/>
              </a:tblGrid>
              <a:tr h="4572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effectLst/>
                        </a:rPr>
                        <a:t>Elements of Economic Theory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Not Changing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Changing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898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Basic Definition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Production, distribution, consumption of goods and services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Individual and group decision-making and consequences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Wants exceed resources, opportunity cost, scarcity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Shift: material goods to intangible goods and services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Employment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Technological Unemployment (Automation Economy)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Multi-Agent Economy (Computational Agents)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Institutions and Nation States</a:t>
                      </a:r>
                      <a:endParaRPr lang="en-US" sz="1400" dirty="0" smtClean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Role and Influence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Form and Choice about Joining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Money, Capital, and Debt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Importance and Role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Form and Access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Principles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Long Tail Markets (Personalized Services)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Decentralization/Financial Inclusion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X</a:t>
                      </a:r>
                      <a:endParaRPr lang="en-US" sz="1400" dirty="0" smtClean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Drivers: Regulation and Technology Adoption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9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Time Frame Focus: Present to Future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http://blockchainstudies.org/Blockchain_Economics_CFP.pdf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137" y="3424802"/>
            <a:ext cx="1219200" cy="6364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137" y="2126910"/>
            <a:ext cx="1219200" cy="7938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606" y="4565310"/>
            <a:ext cx="1232262" cy="92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Technical Overview</a:t>
            </a:r>
          </a:p>
          <a:p>
            <a:r>
              <a:rPr lang="en-US" dirty="0" smtClean="0"/>
              <a:t>Blockchain ICOs</a:t>
            </a:r>
          </a:p>
          <a:p>
            <a:r>
              <a:rPr lang="en-US" dirty="0" smtClean="0"/>
              <a:t>Blockchain Economic Theory</a:t>
            </a:r>
            <a:endParaRPr lang="en-US" dirty="0"/>
          </a:p>
          <a:p>
            <a:r>
              <a:rPr lang="en-US" dirty="0" smtClean="0"/>
              <a:t>Why do we need Blockchain?</a:t>
            </a:r>
          </a:p>
          <a:p>
            <a:pPr lvl="1"/>
            <a:r>
              <a:rPr lang="en-US" dirty="0" smtClean="0"/>
              <a:t>Big health data, global energy markets, risk modeling, space, financial inclusion</a:t>
            </a:r>
          </a:p>
          <a:p>
            <a:r>
              <a:rPr lang="en-US" dirty="0" smtClean="0"/>
              <a:t>Smart Network Convergence</a:t>
            </a:r>
          </a:p>
          <a:p>
            <a:pPr marL="857250" lvl="1" indent="-457200"/>
            <a:r>
              <a:rPr lang="en-US" dirty="0" smtClean="0"/>
              <a:t>Blockchain and Deep Learning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480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 bwMode="auto">
          <a:xfrm>
            <a:off x="6879775" y="3249875"/>
            <a:ext cx="1981202" cy="929059"/>
          </a:xfrm>
          <a:prstGeom prst="rect">
            <a:avLst/>
          </a:prstGeom>
          <a:solidFill>
            <a:srgbClr val="00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788591" y="3335975"/>
            <a:ext cx="1981202" cy="929059"/>
          </a:xfrm>
          <a:prstGeom prst="rect">
            <a:avLst/>
          </a:prstGeom>
          <a:solidFill>
            <a:srgbClr val="00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400" i="1" dirty="0" smtClean="0"/>
              <a:t>Why is blockchain DLT needed?</a:t>
            </a:r>
            <a:br>
              <a:rPr lang="en-US" sz="2400" i="1" dirty="0" smtClean="0"/>
            </a:br>
            <a:r>
              <a:rPr lang="en-US" dirty="0" smtClean="0"/>
              <a:t>Larger Scale Tiers of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001000" cy="609599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reason </a:t>
            </a:r>
            <a:r>
              <a:rPr lang="en-US" dirty="0" smtClean="0"/>
              <a:t>blockchain is needed is to work on the next larger slate of challenges</a:t>
            </a:r>
          </a:p>
          <a:p>
            <a:pPr lvl="1"/>
            <a:r>
              <a:rPr lang="en-US" dirty="0" smtClean="0"/>
              <a:t>Key features: secure value transfer, automation, trackability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45</a:t>
            </a:fld>
            <a:endParaRPr lang="en-US" sz="9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8069" y="3962400"/>
            <a:ext cx="2150280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Previous Projects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676751" y="3581400"/>
            <a:ext cx="1830216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Current Projects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370332" y="3276600"/>
            <a:ext cx="2253055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Next Projects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695566" y="3429000"/>
            <a:ext cx="1981202" cy="929059"/>
          </a:xfrm>
          <a:prstGeom prst="rect">
            <a:avLst/>
          </a:prstGeom>
          <a:solidFill>
            <a:srgbClr val="00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18320" y="5349347"/>
            <a:ext cx="2163680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Railroads, steam engines, interstate roads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2550627" y="4978531"/>
            <a:ext cx="2050583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Energy farms, global </a:t>
            </a:r>
            <a:r>
              <a:rPr lang="en-US" altLang="en-US" sz="1400" kern="0" dirty="0" err="1" smtClean="0"/>
              <a:t>comms</a:t>
            </a:r>
            <a:r>
              <a:rPr lang="en-US" altLang="en-US" sz="1400" kern="0" dirty="0" smtClean="0"/>
              <a:t>. networks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4474664" y="4682840"/>
            <a:ext cx="2044391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Medicine, Energy, Risk, Poverty</a:t>
            </a: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340669" y="5857003"/>
            <a:ext cx="2265081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i="1" kern="0" dirty="0" smtClean="0">
                <a:solidFill>
                  <a:srgbClr val="FFC000"/>
                </a:solidFill>
              </a:rPr>
              <a:t>Telegraph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459319" y="5654626"/>
            <a:ext cx="2265081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i="1" kern="0" dirty="0" smtClean="0">
                <a:solidFill>
                  <a:srgbClr val="FFC000"/>
                </a:solidFill>
              </a:rPr>
              <a:t>Internet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4364319" y="5315295"/>
            <a:ext cx="2265081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i="1" kern="0" dirty="0" smtClean="0">
                <a:solidFill>
                  <a:srgbClr val="FFC000"/>
                </a:solidFill>
              </a:rPr>
              <a:t>Blockchain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6791833" y="3488375"/>
            <a:ext cx="1219200" cy="437123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kern="0" dirty="0" smtClean="0">
                <a:solidFill>
                  <a:schemeClr val="tx1"/>
                </a:solidFill>
              </a:rPr>
              <a:t>Kardashev scaling</a:t>
            </a: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5553439" y="5731076"/>
            <a:ext cx="3073249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i="1" kern="0" dirty="0" smtClean="0">
                <a:solidFill>
                  <a:srgbClr val="FFC000"/>
                </a:solidFill>
              </a:rPr>
              <a:t>Key Enabling Technology</a:t>
            </a: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6489932" y="4890153"/>
            <a:ext cx="2265081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i="1" kern="0" dirty="0" smtClean="0">
                <a:solidFill>
                  <a:srgbClr val="FFC000"/>
                </a:solidFill>
              </a:rPr>
              <a:t>Deep Learning Chains</a:t>
            </a: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6495945" y="2886193"/>
            <a:ext cx="2253055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Future Projects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92" y="3960709"/>
            <a:ext cx="1796134" cy="100583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60" y="3642360"/>
            <a:ext cx="1704340" cy="10058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512780"/>
            <a:ext cx="2016492" cy="1005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5" y="4322714"/>
            <a:ext cx="1784850" cy="1005840"/>
          </a:xfrm>
          <a:prstGeom prst="rect">
            <a:avLst/>
          </a:prstGeom>
        </p:spPr>
      </p:pic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6600277" y="4549728"/>
            <a:ext cx="2044391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Space settlement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30" y="2998942"/>
            <a:ext cx="256032" cy="2174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30" y="3210395"/>
            <a:ext cx="253141" cy="43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Medicine: Big Health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46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https://www.illumina.com/science/technology/next-generation-sequencing.html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705600" cy="1066799"/>
          </a:xfrm>
        </p:spPr>
        <p:txBody>
          <a:bodyPr/>
          <a:lstStyle/>
          <a:p>
            <a:r>
              <a:rPr lang="en-US" dirty="0" smtClean="0"/>
              <a:t>Lack understanding of many biological mechanisms of disease and prevention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7791"/>
            <a:ext cx="6705600" cy="3502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985" y="533400"/>
            <a:ext cx="1346015" cy="1676400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7696200" y="3200400"/>
            <a:ext cx="1066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Population </a:t>
            </a:r>
          </a:p>
          <a:p>
            <a:pPr algn="ctr" eaLnBrk="1" hangingPunct="1"/>
            <a:r>
              <a:rPr lang="en-US" altLang="en-US" sz="1400" kern="0" dirty="0" smtClean="0"/>
              <a:t>7.5 </a:t>
            </a:r>
            <a:r>
              <a:rPr lang="en-US" altLang="en-US" sz="1400" kern="0" dirty="0" err="1" smtClean="0"/>
              <a:t>bn</a:t>
            </a:r>
            <a:r>
              <a:rPr lang="en-US" altLang="en-US" sz="1400" kern="0" dirty="0" smtClean="0"/>
              <a:t> people worldwide</a:t>
            </a:r>
          </a:p>
        </p:txBody>
      </p:sp>
    </p:spTree>
    <p:extLst>
      <p:ext uri="{BB962C8B-B14F-4D97-AF65-F5344CB8AC3E}">
        <p14:creationId xmlns:p14="http://schemas.microsoft.com/office/powerpoint/2010/main" val="287309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Global Energy production, storage, transmission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47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www.ichorcoal.com/our-business/market-research</a:t>
            </a:r>
            <a:r>
              <a:rPr lang="en-US" altLang="en-US" sz="800" i="1" dirty="0"/>
              <a:t>, https://archinect.com/news/article/137952923/animated-3d-data-maps-of-new-york-city-beyond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55" y="4463389"/>
            <a:ext cx="2287645" cy="1707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81" y="4463389"/>
            <a:ext cx="2485472" cy="17050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25466"/>
            <a:ext cx="4258270" cy="208626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5206355" y="1836553"/>
            <a:ext cx="2743200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kern="0" dirty="0" smtClean="0"/>
              <a:t>Estimated Demand 2035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090882" y="1836553"/>
            <a:ext cx="2743200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kern="0" dirty="0" smtClean="0"/>
              <a:t>Growth 1971-2012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37" y="4673882"/>
            <a:ext cx="971686" cy="128605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33400" y="2276186"/>
            <a:ext cx="3858164" cy="2067214"/>
            <a:chOff x="685800" y="1811233"/>
            <a:chExt cx="3858164" cy="206721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811233"/>
              <a:ext cx="3858164" cy="20672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3048000"/>
              <a:ext cx="390580" cy="314369"/>
            </a:xfrm>
            <a:prstGeom prst="rect">
              <a:avLst/>
            </a:prstGeom>
          </p:spPr>
        </p:pic>
      </p:grpSp>
      <p:sp>
        <p:nvSpPr>
          <p:cNvPr id="1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8458200" cy="236352"/>
          </a:xfrm>
        </p:spPr>
        <p:txBody>
          <a:bodyPr/>
          <a:lstStyle/>
          <a:p>
            <a:r>
              <a:rPr lang="en-US" dirty="0" smtClean="0"/>
              <a:t>Vast market for secure 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02" y="3675833"/>
            <a:ext cx="3071917" cy="242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Risk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48</a:t>
            </a:fld>
            <a:endParaRPr lang="en-US" sz="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60491"/>
            <a:ext cx="4114800" cy="248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4114800" cy="2434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371599"/>
            <a:ext cx="3218920" cy="22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2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44780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1447801" y="2372035"/>
            <a:ext cx="6019799" cy="2590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Conceptual Definition: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Blockchain is a software </a:t>
            </a:r>
            <a:r>
              <a:rPr lang="en-US" sz="2800" i="1" u="sng" kern="1200" dirty="0" smtClean="0">
                <a:solidFill>
                  <a:schemeClr val="tx1"/>
                </a:solidFill>
                <a:latin typeface="Arial" charset="0"/>
              </a:rPr>
              <a:t>protocol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; just as SMTP is a protocol for sending email, blockchain is a protocol for sending money</a:t>
            </a:r>
            <a:endParaRPr lang="en-US" sz="2800" i="1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3000" dirty="0" smtClean="0"/>
              <a:t>What is Blockchain/Distributed Ledger Tech?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578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City Modeling &amp; Simulation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49</a:t>
            </a:fld>
            <a:endParaRPr lang="en-US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75367"/>
            <a:ext cx="4001059" cy="31436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75366"/>
            <a:ext cx="3573262" cy="3143689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536904" y="5423553"/>
            <a:ext cx="2253055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kern="0" dirty="0" smtClean="0"/>
              <a:t>Building Age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255002" y="5423553"/>
            <a:ext cx="3015055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kern="0" dirty="0" smtClean="0"/>
              <a:t>Uber Pick-ups (Apr-Sep 2014)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543800" cy="1371599"/>
          </a:xfrm>
        </p:spPr>
        <p:txBody>
          <a:bodyPr/>
          <a:lstStyle/>
          <a:p>
            <a:r>
              <a:rPr lang="en-US" dirty="0" smtClean="0"/>
              <a:t>Data provenance, secure sharing, auditability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Space: Mining, Energy, Settlement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50</a:t>
            </a:fld>
            <a:endParaRPr lang="en-US" sz="9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029200" cy="4754563"/>
          </a:xfrm>
        </p:spPr>
        <p:txBody>
          <a:bodyPr/>
          <a:lstStyle/>
          <a:p>
            <a:r>
              <a:rPr lang="en-US" dirty="0" smtClean="0"/>
              <a:t>Secure automated systems for:</a:t>
            </a:r>
          </a:p>
          <a:p>
            <a:r>
              <a:rPr lang="en-US" dirty="0" smtClean="0"/>
              <a:t>Minerals and Energy</a:t>
            </a:r>
          </a:p>
          <a:p>
            <a:pPr lvl="1"/>
            <a:r>
              <a:rPr lang="en-US" dirty="0" smtClean="0"/>
              <a:t>Asteroid mining</a:t>
            </a:r>
          </a:p>
          <a:p>
            <a:pPr lvl="1"/>
            <a:r>
              <a:rPr lang="en-US" dirty="0"/>
              <a:t>Space-based energy production</a:t>
            </a:r>
          </a:p>
          <a:p>
            <a:r>
              <a:rPr lang="en-US" dirty="0" smtClean="0"/>
              <a:t>Habitat management</a:t>
            </a:r>
          </a:p>
          <a:p>
            <a:pPr lvl="1"/>
            <a:r>
              <a:rPr lang="en-US" dirty="0" smtClean="0"/>
              <a:t>Settlement, tourism, terraforming</a:t>
            </a:r>
          </a:p>
          <a:p>
            <a:r>
              <a:rPr lang="en-US" dirty="0" smtClean="0"/>
              <a:t>Launch and communications</a:t>
            </a:r>
          </a:p>
          <a:p>
            <a:pPr lvl="1"/>
            <a:r>
              <a:rPr lang="en-US" dirty="0" smtClean="0"/>
              <a:t>Payload, small rockets, cargo drops, </a:t>
            </a:r>
            <a:r>
              <a:rPr lang="en-US" dirty="0" err="1" smtClean="0"/>
              <a:t>microstats</a:t>
            </a:r>
            <a:r>
              <a:rPr lang="en-US" dirty="0" smtClean="0"/>
              <a:t>, construction materials</a:t>
            </a:r>
          </a:p>
          <a:p>
            <a:r>
              <a:rPr lang="en-US" dirty="0"/>
              <a:t>Astronomical observation and </a:t>
            </a:r>
            <a:r>
              <a:rPr lang="en-US" dirty="0" smtClean="0"/>
              <a:t>experimentation</a:t>
            </a:r>
          </a:p>
          <a:p>
            <a:pPr lvl="1"/>
            <a:r>
              <a:rPr lang="en-US" dirty="0" smtClean="0"/>
              <a:t>Debris monitoring and notification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36" y="533400"/>
            <a:ext cx="1359243" cy="83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37650"/>
            <a:ext cx="2466975" cy="18502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04086" y="2523765"/>
            <a:ext cx="852705" cy="24688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65960" y="6327648"/>
            <a:ext cx="5867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Source</a:t>
            </a:r>
            <a:r>
              <a:rPr lang="en-US" sz="800" i="1" dirty="0">
                <a:solidFill>
                  <a:schemeClr val="bg1"/>
                </a:solidFill>
              </a:rPr>
              <a:t>: Blockchain Singularities :http://www.slideshare.net/lablogga/blockchain-singularities-65443340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48150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Technical Overview</a:t>
            </a:r>
          </a:p>
          <a:p>
            <a:r>
              <a:rPr lang="en-US" dirty="0" smtClean="0"/>
              <a:t>Blockchain ICOs</a:t>
            </a:r>
          </a:p>
          <a:p>
            <a:r>
              <a:rPr lang="en-US" dirty="0" smtClean="0"/>
              <a:t>Blockchain Economic Theory</a:t>
            </a:r>
            <a:endParaRPr lang="en-US" dirty="0"/>
          </a:p>
          <a:p>
            <a:r>
              <a:rPr lang="en-US" dirty="0" smtClean="0"/>
              <a:t>Why do we need Blockchain?</a:t>
            </a:r>
          </a:p>
          <a:p>
            <a:r>
              <a:rPr lang="en-US" dirty="0" smtClean="0"/>
              <a:t>Smart Network Convergence</a:t>
            </a:r>
          </a:p>
          <a:p>
            <a:pPr marL="857250" lvl="1" indent="-457200"/>
            <a:r>
              <a:rPr lang="en-US" dirty="0" smtClean="0"/>
              <a:t>Blockchain and Deep Learning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51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480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52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6800" y="2010511"/>
            <a:ext cx="2852091" cy="2790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140" y="2010511"/>
            <a:ext cx="4418091" cy="2788920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33400" y="5029200"/>
            <a:ext cx="8077200" cy="75704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Better horse AND new car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dirty="0" smtClean="0"/>
              <a:t>New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1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3" y="1524000"/>
            <a:ext cx="8372907" cy="4343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53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883725" y="1800101"/>
            <a:ext cx="7345875" cy="3762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Smart networks are computing networks with intelligence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built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in such that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identification and transfer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is performed by the network itself through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protocols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that automatically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identify (deep learning), and validate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, confirm, and route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transactions (blockchain) within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the network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dirty="0"/>
              <a:t>Smart Network Convergence Theory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Swan, M. &amp; de Filippi, P. (2017). Introduction, In Toward a Philosophy of Blockchain. Swan, M. &amp; de Filippi, P., Eds. Metaphilosophy. New York: Wiley &amp; Sons. 48(5). </a:t>
            </a:r>
            <a:endParaRPr lang="en-US" sz="800" i="1" dirty="0"/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</p:spTree>
    <p:extLst>
      <p:ext uri="{BB962C8B-B14F-4D97-AF65-F5344CB8AC3E}">
        <p14:creationId xmlns:p14="http://schemas.microsoft.com/office/powerpoint/2010/main" val="7549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Network Convergence Theory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4572000"/>
            <a:ext cx="7680326" cy="1447799"/>
          </a:xfrm>
        </p:spPr>
        <p:txBody>
          <a:bodyPr/>
          <a:lstStyle/>
          <a:p>
            <a:r>
              <a:rPr lang="en-US" dirty="0" smtClean="0"/>
              <a:t>Network intelligence “baked in” to smart networks</a:t>
            </a:r>
          </a:p>
          <a:p>
            <a:pPr lvl="1"/>
            <a:r>
              <a:rPr lang="en-US" dirty="0"/>
              <a:t>Blockchains to transfer value, confirm authenticity</a:t>
            </a:r>
          </a:p>
          <a:p>
            <a:pPr lvl="1"/>
            <a:r>
              <a:rPr lang="en-US" dirty="0" smtClean="0"/>
              <a:t>Deep Learning algorithms for predictive identification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54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Expanded from  </a:t>
            </a:r>
            <a:r>
              <a:rPr lang="en-US" sz="800" i="1" dirty="0"/>
              <a:t>Mark </a:t>
            </a:r>
            <a:r>
              <a:rPr lang="en-US" sz="800" i="1" dirty="0" err="1"/>
              <a:t>Sigal</a:t>
            </a:r>
            <a:r>
              <a:rPr lang="en-US" sz="800" i="1" dirty="0"/>
              <a:t>, http://radar.oreilly.com/2011/10/post-pc-revolution.html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778151" y="1425125"/>
            <a:ext cx="556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</a:rPr>
              <a:t>Two </a:t>
            </a:r>
            <a:r>
              <a:rPr lang="en-US" sz="2000" u="sng" dirty="0" smtClean="0">
                <a:solidFill>
                  <a:schemeClr val="bg1"/>
                </a:solidFill>
              </a:rPr>
              <a:t>Fundamental </a:t>
            </a:r>
            <a:r>
              <a:rPr lang="en-US" sz="2000" u="sng" dirty="0">
                <a:solidFill>
                  <a:schemeClr val="bg1"/>
                </a:solidFill>
              </a:rPr>
              <a:t>E</a:t>
            </a:r>
            <a:r>
              <a:rPr lang="en-US" sz="2000" u="sng" dirty="0" smtClean="0">
                <a:solidFill>
                  <a:schemeClr val="bg1"/>
                </a:solidFill>
              </a:rPr>
              <a:t>ras </a:t>
            </a:r>
            <a:r>
              <a:rPr lang="en-US" sz="2000" u="sng" dirty="0">
                <a:solidFill>
                  <a:schemeClr val="bg1"/>
                </a:solidFill>
              </a:rPr>
              <a:t>of </a:t>
            </a:r>
            <a:r>
              <a:rPr lang="en-US" sz="2000" u="sng" dirty="0" smtClean="0">
                <a:solidFill>
                  <a:schemeClr val="bg1"/>
                </a:solidFill>
              </a:rPr>
              <a:t>Network Computing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69375"/>
            <a:ext cx="6070902" cy="25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5" y="1295400"/>
            <a:ext cx="8366760" cy="4740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55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538350" y="1452154"/>
            <a:ext cx="8007925" cy="439347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Conceptual Definition: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Deep learning is a computer program that can identify what something is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endParaRPr lang="en-US" i="1" kern="1200" dirty="0" smtClean="0">
              <a:solidFill>
                <a:schemeClr val="tx1"/>
              </a:solidFill>
              <a:latin typeface="Arial" charset="0"/>
            </a:endParaRP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Technical Definition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:</a:t>
            </a:r>
            <a:r>
              <a:rPr lang="en-US" i="1" kern="1200" dirty="0">
                <a:solidFill>
                  <a:schemeClr val="tx1"/>
                </a:solidFill>
                <a:latin typeface="Arial" charset="0"/>
              </a:rPr>
              <a:t>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Deep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learning is a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class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of machine learning algorithms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in the form of a neural network that uses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a cascade of layers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(tiers) of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processing units to extract features from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data and make predictive guesses about new data</a:t>
            </a:r>
            <a:endParaRPr lang="en-US" sz="2800" i="1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Swan, M., (2017)., Philosophy of Deep Learning, https</a:t>
            </a:r>
            <a:r>
              <a:rPr lang="en-US" altLang="en-US" sz="800" i="1" dirty="0"/>
              <a:t>://www.slideshare.net/lablogga/deep-learning-explained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dirty="0" smtClean="0"/>
              <a:t>What is Deep Learning?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3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7990167" cy="449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87" y="381000"/>
            <a:ext cx="3842813" cy="2007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Next Phase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743201"/>
            <a:ext cx="7467600" cy="3429000"/>
          </a:xfrm>
        </p:spPr>
        <p:txBody>
          <a:bodyPr/>
          <a:lstStyle/>
          <a:p>
            <a:r>
              <a:rPr lang="en-US" dirty="0" smtClean="0"/>
              <a:t>Put Deep Learning systems on the Internet</a:t>
            </a:r>
          </a:p>
          <a:p>
            <a:pPr marL="742950" lvl="2" indent="-342900"/>
            <a:r>
              <a:rPr lang="en-US" dirty="0" smtClean="0"/>
              <a:t>Need blockchain registration, security, and audit tracking</a:t>
            </a:r>
            <a:endParaRPr lang="en-US" dirty="0"/>
          </a:p>
          <a:p>
            <a:r>
              <a:rPr lang="en-US" dirty="0" smtClean="0"/>
              <a:t>Immediate Application: Autonomous Driving</a:t>
            </a:r>
          </a:p>
          <a:p>
            <a:r>
              <a:rPr lang="en-US" dirty="0" smtClean="0"/>
              <a:t>Smart networks: deep </a:t>
            </a:r>
            <a:r>
              <a:rPr lang="en-US" dirty="0"/>
              <a:t>learning </a:t>
            </a:r>
            <a:r>
              <a:rPr lang="en-US" dirty="0" smtClean="0"/>
              <a:t>+ blockchain</a:t>
            </a:r>
            <a:endParaRPr lang="en-US" dirty="0"/>
          </a:p>
          <a:p>
            <a:pPr lvl="1"/>
            <a:r>
              <a:rPr lang="en-US" dirty="0"/>
              <a:t>Deep Learning: identify what things are </a:t>
            </a:r>
          </a:p>
          <a:p>
            <a:pPr lvl="1"/>
            <a:r>
              <a:rPr lang="en-US" dirty="0" smtClean="0"/>
              <a:t>Blockchain</a:t>
            </a:r>
            <a:r>
              <a:rPr lang="en-US" dirty="0"/>
              <a:t>: secure automation technology </a:t>
            </a:r>
            <a:endParaRPr lang="en-US" dirty="0" smtClean="0"/>
          </a:p>
          <a:p>
            <a:pPr lvl="2"/>
            <a:r>
              <a:rPr lang="en-US" dirty="0"/>
              <a:t>Track arbitrarily-many </a:t>
            </a:r>
            <a:r>
              <a:rPr lang="en-US" dirty="0" smtClean="0"/>
              <a:t>units, audit, upgrade</a:t>
            </a:r>
            <a:endParaRPr lang="en-US" dirty="0"/>
          </a:p>
          <a:p>
            <a:pPr lvl="2"/>
            <a:r>
              <a:rPr lang="en-US" dirty="0"/>
              <a:t>Legal </a:t>
            </a:r>
            <a:r>
              <a:rPr lang="en-US" dirty="0" smtClean="0"/>
              <a:t>liability, accountability, remuneration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56</a:t>
            </a:fld>
            <a:endParaRPr lang="en-US" sz="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93" y="471056"/>
            <a:ext cx="3393344" cy="18416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6" y="1217520"/>
            <a:ext cx="1708294" cy="112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3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Technical Overview</a:t>
            </a:r>
          </a:p>
          <a:p>
            <a:r>
              <a:rPr lang="en-US" dirty="0" smtClean="0"/>
              <a:t>Blockchain ICOs</a:t>
            </a:r>
          </a:p>
          <a:p>
            <a:r>
              <a:rPr lang="en-US" dirty="0" smtClean="0"/>
              <a:t>Blockchain Economic Theory</a:t>
            </a:r>
            <a:endParaRPr lang="en-US" dirty="0"/>
          </a:p>
          <a:p>
            <a:r>
              <a:rPr lang="en-US" dirty="0" smtClean="0"/>
              <a:t>Why do we need Blockchain?</a:t>
            </a:r>
          </a:p>
          <a:p>
            <a:r>
              <a:rPr lang="en-US" dirty="0" smtClean="0"/>
              <a:t>Smart Network Convergence</a:t>
            </a:r>
          </a:p>
          <a:p>
            <a:pPr marL="857250" lvl="1" indent="-457200"/>
            <a:r>
              <a:rPr lang="en-US" dirty="0" smtClean="0"/>
              <a:t>Blockchain and Deep Learning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57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480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/>
              <a:t>Blockchain Strategies</a:t>
            </a:r>
            <a:br>
              <a:rPr lang="en-US" sz="2400" i="1" dirty="0"/>
            </a:br>
            <a:r>
              <a:rPr lang="en-US" dirty="0" smtClean="0"/>
              <a:t>Opportunity: Low-hanging Fruit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715000" cy="4841260"/>
          </a:xfrm>
        </p:spPr>
        <p:txBody>
          <a:bodyPr/>
          <a:lstStyle/>
          <a:p>
            <a:r>
              <a:rPr lang="en-US" dirty="0" smtClean="0"/>
              <a:t>Information confirmation, not monetary transfer: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Cryptographic asset registries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Investor information services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Supply chain, logistics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CRM, Business Logic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Energy quoting, transmission</a:t>
            </a:r>
          </a:p>
          <a:p>
            <a:r>
              <a:rPr lang="en-US" dirty="0" smtClean="0"/>
              <a:t>Automate administrative steps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58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15" y="1451694"/>
            <a:ext cx="2726797" cy="238911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00" y="4572000"/>
            <a:ext cx="2998829" cy="2560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Stock Transaction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24000" y="4827735"/>
            <a:ext cx="2998829" cy="2560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Real Estate Purchase/Sale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4000" y="5083470"/>
            <a:ext cx="2998829" cy="2560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Health Insurance Billing</a:t>
            </a: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4876800" y="5257800"/>
            <a:ext cx="3657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4495800" y="5257800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Steps that can be automated with blockchain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53736" y="4495800"/>
            <a:ext cx="402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Steps with human decision-making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24000" y="5327330"/>
            <a:ext cx="2998829" cy="2560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Energy Contract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24000" y="5557194"/>
            <a:ext cx="2998829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Supply Chain Shipment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5170939" y="5565577"/>
            <a:ext cx="3145523" cy="299153"/>
            <a:chOff x="4363574" y="4966824"/>
            <a:chExt cx="3485026" cy="333422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74" y="4966824"/>
              <a:ext cx="362001" cy="33342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952" y="4966824"/>
              <a:ext cx="362001" cy="33342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330" y="4966824"/>
              <a:ext cx="362001" cy="33342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086" y="4966824"/>
              <a:ext cx="362001" cy="33342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842" y="4966824"/>
              <a:ext cx="362001" cy="33342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599" y="4966824"/>
              <a:ext cx="362001" cy="33342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220" y="4966824"/>
              <a:ext cx="362001" cy="33342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708" y="4966824"/>
              <a:ext cx="362001" cy="333422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5464" y="4966824"/>
              <a:ext cx="362001" cy="333422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19959" y="4819414"/>
            <a:ext cx="3095082" cy="328167"/>
            <a:chOff x="4419459" y="3943004"/>
            <a:chExt cx="3429141" cy="365760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459" y="3943004"/>
              <a:ext cx="360867" cy="3657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378" y="3943004"/>
              <a:ext cx="360867" cy="36576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297" y="3943004"/>
              <a:ext cx="360867" cy="36576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216" y="3943004"/>
              <a:ext cx="360867" cy="36576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135" y="3943004"/>
              <a:ext cx="360867" cy="36576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054" y="3943004"/>
              <a:ext cx="360867" cy="36576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973" y="3943004"/>
              <a:ext cx="360867" cy="36576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892" y="3943004"/>
              <a:ext cx="360867" cy="36576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811" y="3943004"/>
              <a:ext cx="360867" cy="36576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733" y="3943004"/>
              <a:ext cx="360867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94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44780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990600" y="1905000"/>
            <a:ext cx="7255883" cy="3457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Technical Definition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: </a:t>
            </a:r>
            <a:endParaRPr lang="en-US" sz="2800" i="1" kern="1200" dirty="0">
              <a:solidFill>
                <a:schemeClr val="tx1"/>
              </a:solidFill>
              <a:latin typeface="Arial" charset="0"/>
            </a:endParaRP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Blockchain is the tamper-resistant distributed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ledger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software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underlying cryptocurrencies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such as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Bitcoin,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for recording and transferring data and assets such as financial transactions and real estate titles, via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the Internet without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needing a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third-party intermediary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3000" dirty="0" smtClean="0"/>
              <a:t>What is Blockchain/Distributed Ledger Tech?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543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/>
              <a:t>Blockchain Strategies</a:t>
            </a:r>
            <a:br>
              <a:rPr lang="en-US" sz="2400" i="1" dirty="0"/>
            </a:br>
            <a:r>
              <a:rPr lang="en-US" dirty="0" smtClean="0"/>
              <a:t>Opportunity: Cryptographic Registries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724400" cy="4754563"/>
          </a:xfrm>
        </p:spPr>
        <p:txBody>
          <a:bodyPr/>
          <a:lstStyle/>
          <a:p>
            <a:r>
              <a:rPr lang="en-US" dirty="0" smtClean="0"/>
              <a:t>Asset Registries</a:t>
            </a:r>
          </a:p>
          <a:p>
            <a:pPr lvl="1"/>
            <a:r>
              <a:rPr lang="en-US" dirty="0" smtClean="0"/>
              <a:t>Land, auto, home titles</a:t>
            </a:r>
          </a:p>
          <a:p>
            <a:pPr lvl="1"/>
            <a:r>
              <a:rPr lang="en-US" dirty="0" smtClean="0"/>
              <a:t>Stocks, bonds, insurance</a:t>
            </a:r>
          </a:p>
          <a:p>
            <a:pPr lvl="1"/>
            <a:r>
              <a:rPr lang="en-US" dirty="0" smtClean="0"/>
              <a:t>Sales quotes, RFP</a:t>
            </a:r>
          </a:p>
          <a:p>
            <a:r>
              <a:rPr lang="en-US" dirty="0" smtClean="0"/>
              <a:t>Public Documents</a:t>
            </a:r>
          </a:p>
          <a:p>
            <a:pPr lvl="1"/>
            <a:r>
              <a:rPr lang="en-US" dirty="0"/>
              <a:t>Driver’s license, permit</a:t>
            </a:r>
          </a:p>
          <a:p>
            <a:pPr lvl="1"/>
            <a:r>
              <a:rPr lang="en-US" dirty="0" smtClean="0"/>
              <a:t>Business registration</a:t>
            </a:r>
          </a:p>
          <a:p>
            <a:pPr lvl="1"/>
            <a:r>
              <a:rPr lang="en-US" dirty="0" smtClean="0"/>
              <a:t>Regulatory &amp; QA compliance</a:t>
            </a:r>
          </a:p>
          <a:p>
            <a:pPr lvl="1"/>
            <a:r>
              <a:rPr lang="en-US" dirty="0"/>
              <a:t>Diploma, credential</a:t>
            </a:r>
          </a:p>
          <a:p>
            <a:pPr lvl="1"/>
            <a:r>
              <a:rPr lang="en-US" dirty="0" smtClean="0"/>
              <a:t>Passport, identity document</a:t>
            </a:r>
          </a:p>
          <a:p>
            <a:pPr lvl="1"/>
            <a:r>
              <a:rPr lang="en-US" dirty="0" smtClean="0"/>
              <a:t>Voter registration, census</a:t>
            </a:r>
          </a:p>
          <a:p>
            <a:pPr lvl="1"/>
            <a:r>
              <a:rPr lang="en-US" dirty="0" smtClean="0"/>
              <a:t>Birth and death certificates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59</a:t>
            </a:fld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339" y="3611362"/>
            <a:ext cx="2822704" cy="2027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09" y="1622048"/>
            <a:ext cx="2793134" cy="18656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30387" y="1619071"/>
            <a:ext cx="979813" cy="830997"/>
          </a:xfrm>
          <a:prstGeom prst="rect">
            <a:avLst/>
          </a:prstGeom>
          <a:solidFill>
            <a:srgbClr val="0066FF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Illinois, Arizona, Delaware, Idaho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30387" y="2533471"/>
            <a:ext cx="979813" cy="1200329"/>
          </a:xfrm>
          <a:prstGeom prst="rect">
            <a:avLst/>
          </a:prstGeom>
          <a:solidFill>
            <a:srgbClr val="0066FF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Finland, Dubai, Georgia, Estonia, Sweden, Denmark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46407" y="3101109"/>
            <a:ext cx="4579405" cy="131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>Blockchain Strategies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Opportunity: Leadership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65237"/>
            <a:ext cx="6248399" cy="4754563"/>
          </a:xfrm>
        </p:spPr>
        <p:txBody>
          <a:bodyPr/>
          <a:lstStyle/>
          <a:p>
            <a:r>
              <a:rPr lang="en-US" dirty="0" smtClean="0"/>
              <a:t>Start or join industry </a:t>
            </a:r>
            <a:r>
              <a:rPr lang="en-US" dirty="0"/>
              <a:t>consortium 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digital ledgers</a:t>
            </a:r>
          </a:p>
          <a:p>
            <a:pPr lvl="2"/>
            <a:r>
              <a:rPr lang="en-US" dirty="0"/>
              <a:t>Automate transfer of money, </a:t>
            </a:r>
            <a:r>
              <a:rPr lang="en-US" dirty="0" smtClean="0"/>
              <a:t>assets, bids</a:t>
            </a:r>
            <a:r>
              <a:rPr lang="en-US" dirty="0"/>
              <a:t>, quotes, RFPs, </a:t>
            </a:r>
            <a:r>
              <a:rPr lang="en-US" dirty="0" smtClean="0"/>
              <a:t>ERP</a:t>
            </a:r>
            <a:r>
              <a:rPr lang="en-US" dirty="0"/>
              <a:t>, supply chain </a:t>
            </a:r>
            <a:endParaRPr lang="en-US" dirty="0" smtClean="0"/>
          </a:p>
          <a:p>
            <a:pPr lvl="2"/>
            <a:r>
              <a:rPr lang="en-US" dirty="0" smtClean="0"/>
              <a:t>Value chain process mapping</a:t>
            </a:r>
          </a:p>
          <a:p>
            <a:r>
              <a:rPr lang="en-US" dirty="0" smtClean="0"/>
              <a:t>Revenue-generating</a:t>
            </a:r>
            <a:endParaRPr lang="en-US" dirty="0"/>
          </a:p>
          <a:p>
            <a:pPr lvl="1"/>
            <a:r>
              <a:rPr lang="en-US" dirty="0"/>
              <a:t>Offer blockchain-based services to clients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/>
              <a:t>b</a:t>
            </a:r>
            <a:r>
              <a:rPr lang="en-US" dirty="0" smtClean="0"/>
              <a:t>anks targeting larger customer base through blockchain-based eWallet solutions</a:t>
            </a:r>
          </a:p>
          <a:p>
            <a:r>
              <a:rPr lang="en-US" dirty="0" smtClean="0"/>
              <a:t>Cost-saving</a:t>
            </a:r>
          </a:p>
          <a:p>
            <a:pPr lvl="1"/>
            <a:r>
              <a:rPr lang="en-US" dirty="0"/>
              <a:t>Finance, treasury, accounting, </a:t>
            </a:r>
            <a:r>
              <a:rPr lang="en-US" dirty="0" smtClean="0"/>
              <a:t>GL/AR/AP</a:t>
            </a:r>
          </a:p>
          <a:p>
            <a:pPr lvl="1"/>
            <a:r>
              <a:rPr lang="en-US" dirty="0" smtClean="0"/>
              <a:t>Quality assurance</a:t>
            </a:r>
            <a:r>
              <a:rPr lang="en-US" dirty="0"/>
              <a:t>, </a:t>
            </a:r>
            <a:r>
              <a:rPr lang="en-US" dirty="0" smtClean="0"/>
              <a:t>regulation, compliance, audit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60</a:t>
            </a:fld>
            <a:endParaRPr lang="en-US" sz="9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  <a:endParaRPr lang="en-US" altLang="en-US" sz="8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27" y="1828800"/>
            <a:ext cx="1814565" cy="167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04728"/>
            <a:ext cx="2165818" cy="117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105400" cy="4754563"/>
          </a:xfrm>
        </p:spPr>
        <p:txBody>
          <a:bodyPr/>
          <a:lstStyle/>
          <a:p>
            <a:r>
              <a:rPr lang="en-US" dirty="0" smtClean="0"/>
              <a:t>Blockchain is a fundamental information technology for secure value transfer over networks</a:t>
            </a:r>
          </a:p>
          <a:p>
            <a:pPr lvl="1"/>
            <a:r>
              <a:rPr lang="en-US" dirty="0"/>
              <a:t>For any asset registered in a cryptographic ledger, </a:t>
            </a:r>
            <a:r>
              <a:rPr lang="en-US" dirty="0" smtClean="0"/>
              <a:t>the Internet </a:t>
            </a:r>
            <a:r>
              <a:rPr lang="en-US" dirty="0"/>
              <a:t>is a VPN for its </a:t>
            </a:r>
            <a:r>
              <a:rPr lang="en-US" dirty="0" smtClean="0"/>
              <a:t>confirmation, assurity, and transfer</a:t>
            </a:r>
            <a:endParaRPr lang="en-US" dirty="0"/>
          </a:p>
          <a:p>
            <a:r>
              <a:rPr lang="en-US" dirty="0" smtClean="0"/>
              <a:t>Reinvent </a:t>
            </a:r>
            <a:r>
              <a:rPr lang="en-US" dirty="0"/>
              <a:t>economics and </a:t>
            </a:r>
            <a:r>
              <a:rPr lang="en-US" dirty="0" smtClean="0"/>
              <a:t>government for the digital age</a:t>
            </a:r>
          </a:p>
          <a:p>
            <a:pPr lvl="1"/>
            <a:r>
              <a:rPr lang="en-US" dirty="0" smtClean="0"/>
              <a:t>Long tail structure of digital networks allows personalized services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61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04800"/>
            <a:ext cx="3375459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73302" y="4392038"/>
            <a:ext cx="750461" cy="2505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82838" y="3507808"/>
            <a:ext cx="750461" cy="25050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78" y="4301054"/>
            <a:ext cx="789632" cy="7896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58" y="5214722"/>
            <a:ext cx="583503" cy="8812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24" y="5311685"/>
            <a:ext cx="719280" cy="683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30" y="4425416"/>
            <a:ext cx="754691" cy="67817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119750" y="2514600"/>
            <a:ext cx="2490850" cy="1625339"/>
            <a:chOff x="6576950" y="2556945"/>
            <a:chExt cx="2490850" cy="162533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196" y="2863772"/>
              <a:ext cx="1965872" cy="12289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702472" y="3670132"/>
              <a:ext cx="1148709" cy="26856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Personalized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76950" y="2639539"/>
              <a:ext cx="2420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Long Tail Systems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6629400" y="2556945"/>
              <a:ext cx="2438400" cy="1625339"/>
            </a:xfrm>
            <a:prstGeom prst="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6945529" y="3200400"/>
              <a:ext cx="369671" cy="17792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38050" y="3084110"/>
              <a:ext cx="859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One size fits all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34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(continued)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334000" cy="4754563"/>
          </a:xfrm>
        </p:spPr>
        <p:txBody>
          <a:bodyPr/>
          <a:lstStyle/>
          <a:p>
            <a:r>
              <a:rPr lang="en-US" dirty="0" smtClean="0"/>
              <a:t>A technology like blockchain </a:t>
            </a:r>
            <a:r>
              <a:rPr lang="en-US" dirty="0"/>
              <a:t>is needed </a:t>
            </a:r>
            <a:r>
              <a:rPr lang="en-US" dirty="0" smtClean="0"/>
              <a:t>to work on next-generation challenges </a:t>
            </a:r>
          </a:p>
          <a:p>
            <a:pPr lvl="1"/>
            <a:r>
              <a:rPr lang="en-US" dirty="0" smtClean="0"/>
              <a:t>Financial inclusion, big </a:t>
            </a:r>
            <a:r>
              <a:rPr lang="en-US" dirty="0"/>
              <a:t>health data, global energy </a:t>
            </a:r>
            <a:r>
              <a:rPr lang="en-US" dirty="0" smtClean="0"/>
              <a:t>markets, and space</a:t>
            </a:r>
          </a:p>
          <a:p>
            <a:r>
              <a:rPr lang="en-US" dirty="0" smtClean="0"/>
              <a:t>Smart networks: a new form of automated </a:t>
            </a:r>
            <a:r>
              <a:rPr lang="en-US" dirty="0"/>
              <a:t>global </a:t>
            </a:r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Identify </a:t>
            </a:r>
            <a:r>
              <a:rPr lang="en-US" dirty="0"/>
              <a:t>(deep learning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Validate</a:t>
            </a:r>
            <a:r>
              <a:rPr lang="en-US" dirty="0"/>
              <a:t>, confirm, and route transactions (blockchain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62</a:t>
            </a:fld>
            <a:endParaRPr lang="en-US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809999"/>
            <a:ext cx="2267712" cy="2137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73" y="1828800"/>
            <a:ext cx="226716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>The Farther Future</a:t>
            </a:r>
            <a:br>
              <a:rPr lang="en-US" sz="2400" i="1" dirty="0" smtClean="0"/>
            </a:br>
            <a:r>
              <a:rPr lang="en-US" dirty="0" smtClean="0"/>
              <a:t>Swan’s Theory of Computation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63</a:t>
            </a:fld>
            <a:endParaRPr lang="en-US" sz="9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43300" y="2856420"/>
            <a:ext cx="1219200" cy="41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000" kern="0" dirty="0" smtClean="0"/>
              <a:t>Newton</a:t>
            </a:r>
          </a:p>
          <a:p>
            <a:pPr algn="ctr" eaLnBrk="1" hangingPunct="1"/>
            <a:r>
              <a:rPr lang="en-US" altLang="en-US" sz="1800" kern="0" dirty="0" smtClean="0"/>
              <a:t>(1687)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5181600" y="2856420"/>
            <a:ext cx="2555175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000" kern="0" dirty="0" smtClean="0"/>
              <a:t>Difference Engine</a:t>
            </a:r>
          </a:p>
          <a:p>
            <a:pPr algn="ctr" eaLnBrk="1" hangingPunct="1"/>
            <a:r>
              <a:rPr lang="en-US" altLang="en-US" sz="1800" kern="0" dirty="0" smtClean="0"/>
              <a:t>(1786)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5262748" y="3799680"/>
            <a:ext cx="239287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000" kern="0" dirty="0" smtClean="0"/>
              <a:t>Transistor</a:t>
            </a:r>
          </a:p>
          <a:p>
            <a:pPr algn="ctr" eaLnBrk="1" hangingPunct="1"/>
            <a:r>
              <a:rPr lang="en-US" altLang="en-US" sz="1800" kern="0" dirty="0" smtClean="0"/>
              <a:t>(1947)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8023397" cy="560621"/>
          </a:xfrm>
        </p:spPr>
        <p:txBody>
          <a:bodyPr/>
          <a:lstStyle/>
          <a:p>
            <a:r>
              <a:rPr lang="en-US" dirty="0" smtClean="0"/>
              <a:t>Basic physics discovery drives computation paradigms</a:t>
            </a:r>
          </a:p>
          <a:p>
            <a:pPr lvl="1"/>
            <a:r>
              <a:rPr lang="en-US" dirty="0" smtClean="0"/>
              <a:t>Gravity: emergent space, time, geometry</a:t>
            </a:r>
            <a:r>
              <a:rPr lang="en-US" dirty="0"/>
              <a:t> </a:t>
            </a:r>
            <a:r>
              <a:rPr lang="en-US" dirty="0" smtClean="0"/>
              <a:t>&amp; dynamics</a:t>
            </a:r>
            <a:endParaRPr lang="en-US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2514600" y="3799680"/>
            <a:ext cx="3276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000" kern="0" dirty="0" smtClean="0"/>
              <a:t>Quantum Mechanics</a:t>
            </a:r>
          </a:p>
          <a:p>
            <a:pPr algn="ctr" eaLnBrk="1" hangingPunct="1"/>
            <a:r>
              <a:rPr lang="en-US" altLang="en-US" sz="1800" kern="0" dirty="0" smtClean="0"/>
              <a:t>(1905)</a:t>
            </a: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3087338" y="5300714"/>
            <a:ext cx="21311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000" kern="0" dirty="0" smtClean="0"/>
              <a:t>Quantum Gravity</a:t>
            </a:r>
          </a:p>
          <a:p>
            <a:pPr algn="ctr" eaLnBrk="1" hangingPunct="1"/>
            <a:r>
              <a:rPr lang="en-US" altLang="en-US" sz="1800" kern="0" dirty="0" smtClean="0"/>
              <a:t>(2016)</a:t>
            </a:r>
            <a:endParaRPr lang="en-US" altLang="en-US" sz="2000" kern="0" dirty="0" smtClean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5823966" y="5300714"/>
            <a:ext cx="1270442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000" kern="0" dirty="0" smtClean="0"/>
              <a:t>??</a:t>
            </a:r>
          </a:p>
          <a:p>
            <a:pPr algn="ctr" eaLnBrk="1" hangingPunct="1"/>
            <a:r>
              <a:rPr lang="en-US" altLang="en-US" sz="1800" kern="0" dirty="0" smtClean="0"/>
              <a:t>(2075e)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76" y="5237775"/>
            <a:ext cx="804672" cy="834410"/>
          </a:xfrm>
          <a:prstGeom prst="rect">
            <a:avLst/>
          </a:prstGeom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991535" y="5502580"/>
            <a:ext cx="227443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Planck scale </a:t>
            </a:r>
          </a:p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sz="1400" dirty="0"/>
              <a:t>(1×10</a:t>
            </a:r>
            <a:r>
              <a:rPr lang="en-US" sz="1400" baseline="30000" dirty="0"/>
              <a:t>−35</a:t>
            </a:r>
            <a:r>
              <a:rPr lang="en-US" sz="1400" dirty="0"/>
              <a:t>)</a:t>
            </a:r>
            <a:endParaRPr lang="en-US" altLang="en-US" sz="1400" dirty="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1002168" y="3978004"/>
            <a:ext cx="227443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Atomic scale </a:t>
            </a:r>
          </a:p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sz="1400" dirty="0"/>
              <a:t>(1×10</a:t>
            </a:r>
            <a:r>
              <a:rPr lang="en-US" sz="1400" baseline="30000" dirty="0"/>
              <a:t>−9</a:t>
            </a:r>
            <a:r>
              <a:rPr lang="en-US" sz="1400" dirty="0"/>
              <a:t>)</a:t>
            </a:r>
            <a:endParaRPr lang="en-US" altLang="en-US" sz="1400" dirty="0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1002168" y="3075671"/>
            <a:ext cx="227443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dirty="0" smtClean="0"/>
              <a:t>Classical scale </a:t>
            </a:r>
          </a:p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sz="1400" dirty="0"/>
              <a:t>(</a:t>
            </a:r>
            <a:r>
              <a:rPr lang="en-US" sz="1400" dirty="0" smtClean="0"/>
              <a:t>1×10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)</a:t>
            </a:r>
            <a:endParaRPr lang="en-US" altLang="en-US" sz="1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9" y="3874926"/>
            <a:ext cx="804672" cy="510957"/>
          </a:xfrm>
          <a:prstGeom prst="rect">
            <a:avLst/>
          </a:prstGeom>
        </p:spPr>
      </p:pic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1511346" y="2470176"/>
            <a:ext cx="125607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u="sng" dirty="0" smtClean="0"/>
              <a:t>Scale 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095178" y="2470176"/>
            <a:ext cx="2115444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u="sng" dirty="0" smtClean="0"/>
              <a:t>Physics Discovery</a:t>
            </a: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5506374" y="2470176"/>
            <a:ext cx="190562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400" u="sng" dirty="0" smtClean="0"/>
              <a:t>Computation Device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15" y="3799680"/>
            <a:ext cx="1024128" cy="750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15" y="2856420"/>
            <a:ext cx="1024128" cy="76344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633116" y="5300714"/>
            <a:ext cx="1023326" cy="725966"/>
            <a:chOff x="7753176" y="5186325"/>
            <a:chExt cx="1023326" cy="72596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772" y="5186325"/>
              <a:ext cx="351692" cy="18288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087772" y="5369205"/>
              <a:ext cx="351692" cy="18288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810" y="5186325"/>
              <a:ext cx="351692" cy="18288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424810" y="5369204"/>
              <a:ext cx="351692" cy="18288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3176" y="5186325"/>
              <a:ext cx="351692" cy="18288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753176" y="5369205"/>
              <a:ext cx="351692" cy="18288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214" y="5546531"/>
              <a:ext cx="351692" cy="18288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090214" y="5729411"/>
              <a:ext cx="351692" cy="18288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810" y="5546531"/>
              <a:ext cx="351692" cy="18288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424810" y="5729410"/>
              <a:ext cx="351692" cy="18288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618" y="5546531"/>
              <a:ext cx="351692" cy="18288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755618" y="5729411"/>
              <a:ext cx="351692" cy="18288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7" y="2925178"/>
            <a:ext cx="808757" cy="605787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 bwMode="auto">
          <a:xfrm>
            <a:off x="2099932" y="4495800"/>
            <a:ext cx="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ight Arrow 57"/>
          <p:cNvSpPr/>
          <p:nvPr/>
        </p:nvSpPr>
        <p:spPr bwMode="auto">
          <a:xfrm>
            <a:off x="5082365" y="2472512"/>
            <a:ext cx="436599" cy="206166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15" y="4530889"/>
            <a:ext cx="1024128" cy="574511"/>
          </a:xfrm>
          <a:prstGeom prst="rect">
            <a:avLst/>
          </a:prstGeom>
        </p:spPr>
      </p:pic>
      <p:sp>
        <p:nvSpPr>
          <p:cNvPr id="40" name="Rectangle 3"/>
          <p:cNvSpPr txBox="1">
            <a:spLocks noChangeArrowheads="1"/>
          </p:cNvSpPr>
          <p:nvPr/>
        </p:nvSpPr>
        <p:spPr bwMode="auto">
          <a:xfrm>
            <a:off x="5562600" y="4473810"/>
            <a:ext cx="190562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80000"/>
              </a:lnSpc>
              <a:buNone/>
            </a:pPr>
            <a:r>
              <a:rPr lang="en-US" altLang="en-US" sz="1200" i="1" dirty="0" smtClean="0"/>
              <a:t>Quantum Computing</a:t>
            </a:r>
            <a:endParaRPr lang="en-US" altLang="en-US" sz="1400" i="1" dirty="0" smtClean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“There’s plenty of room at the bottom” – </a:t>
            </a:r>
            <a:r>
              <a:rPr lang="en-US" altLang="en-US" sz="800" i="1" dirty="0" smtClean="0"/>
              <a:t>Feynman; the other bottom, the Planck scale</a:t>
            </a:r>
            <a:endParaRPr lang="en-US" alt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95100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533400" y="5562600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800" y="3138607"/>
            <a:ext cx="774865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7. Blockchain Economics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25" y="856944"/>
            <a:ext cx="6944695" cy="2191056"/>
          </a:xfrm>
          <a:prstGeom prst="rect">
            <a:avLst/>
          </a:prstGeom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890900" y="5308662"/>
            <a:ext cx="401955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600" dirty="0" smtClean="0">
                <a:solidFill>
                  <a:schemeClr val="bg1"/>
                </a:solidFill>
              </a:rPr>
              <a:t>Melanie Swan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Philosophy Department, Purdue University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melanie@BlockchainStudies.org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28" y="5943600"/>
            <a:ext cx="1768972" cy="5577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1" y="6044184"/>
            <a:ext cx="1362879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5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6019800" cy="3505198"/>
          </a:xfrm>
          <a:noFill/>
        </p:spPr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65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460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44780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66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1012375" y="2104900"/>
            <a:ext cx="7162800" cy="312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Conceptual Definition: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Blockchain is the tamper-resistant distributed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ledger software underlying cryptocurrencies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such as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Bitcoin, for the secure transfer of money, assets, and information via the Internet without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a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third-party intermediary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3000" dirty="0" smtClean="0"/>
              <a:t>What is a Blockchain/Distributed Ledger?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7780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50433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67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1012374" y="1635825"/>
            <a:ext cx="7293426" cy="4114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Distributed </a:t>
            </a:r>
            <a:r>
              <a:rPr lang="en-US" sz="2800" dirty="0">
                <a:solidFill>
                  <a:schemeClr val="tx1"/>
                </a:solidFill>
              </a:rPr>
              <a:t>ledgers are a new form of distributed software architecture where agreements on the ‘shared state’ of decentralized and transactional data can be established in a network of untrusted and anonymous participants holding a replica of the data which is ‘append-only’ updated in chronological order through one-way hash function encryption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2400" i="1" dirty="0" smtClean="0"/>
              <a:t>Technical Definition</a:t>
            </a:r>
            <a:br>
              <a:rPr lang="en-US" sz="2400" i="1" dirty="0" smtClean="0"/>
            </a:b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 smtClean="0"/>
              <a:t>Distributed </a:t>
            </a:r>
            <a:r>
              <a:rPr lang="en-US" dirty="0"/>
              <a:t>Ledger?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Paolo </a:t>
            </a:r>
            <a:r>
              <a:rPr lang="en-US" altLang="en-US" sz="800" i="1" dirty="0" err="1"/>
              <a:t>Tasca</a:t>
            </a:r>
            <a:r>
              <a:rPr lang="en-US" altLang="en-US" sz="800" i="1" dirty="0"/>
              <a:t>, Executive Director, Centre for Blockchain Technologies, University College London</a:t>
            </a:r>
            <a:endParaRPr lang="en-US" altLang="en-US" sz="800" i="1" dirty="0" smtClean="0"/>
          </a:p>
        </p:txBody>
      </p:sp>
    </p:spTree>
    <p:extLst>
      <p:ext uri="{BB962C8B-B14F-4D97-AF65-F5344CB8AC3E}">
        <p14:creationId xmlns:p14="http://schemas.microsoft.com/office/powerpoint/2010/main" val="221440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6" y="1266700"/>
            <a:ext cx="8653441" cy="4800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68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533400" y="1447800"/>
            <a:ext cx="8077200" cy="4495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</a:rPr>
              <a:t>Each transaction or event, before permanently recorded in the ledger, is verified by a group of participants under a pre-specified set of consensus rules</a:t>
            </a:r>
          </a:p>
          <a:p>
            <a:r>
              <a:rPr lang="en-US" dirty="0">
                <a:solidFill>
                  <a:schemeClr val="tx1"/>
                </a:solidFill>
              </a:rPr>
              <a:t>Once entered, information can never be erased as a result of the timestamp included in it</a:t>
            </a:r>
          </a:p>
          <a:p>
            <a:r>
              <a:rPr lang="en-US" dirty="0">
                <a:solidFill>
                  <a:schemeClr val="tx1"/>
                </a:solidFill>
              </a:rPr>
              <a:t>The ledger contains all the transaction history and each transaction is tamper-proof, publicly or privately auditable (traceable) and no-reversible</a:t>
            </a:r>
          </a:p>
          <a:p>
            <a:r>
              <a:rPr lang="en-US" dirty="0">
                <a:solidFill>
                  <a:schemeClr val="tx1"/>
                </a:solidFill>
              </a:rPr>
              <a:t>Thus a distributed ledger is a ‘trust machine’ with which people can share value, such as currency, directly and securely without any intermediary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2400" i="1" dirty="0" smtClean="0"/>
              <a:t>Technical Definition (continued)</a:t>
            </a:r>
            <a:br>
              <a:rPr lang="en-US" sz="2400" i="1" dirty="0" smtClean="0"/>
            </a:b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 smtClean="0"/>
              <a:t>Distributed </a:t>
            </a:r>
            <a:r>
              <a:rPr lang="en-US" dirty="0"/>
              <a:t>Ledger?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Paolo </a:t>
            </a:r>
            <a:r>
              <a:rPr lang="en-US" altLang="en-US" sz="800" i="1" dirty="0" err="1"/>
              <a:t>Tasca</a:t>
            </a:r>
            <a:r>
              <a:rPr lang="en-US" altLang="en-US" sz="800" i="1" dirty="0"/>
              <a:t>, Executive Director, Centre for Blockchain Technologies, University College London</a:t>
            </a:r>
            <a:endParaRPr lang="en-US" altLang="en-US" sz="800" i="1" dirty="0" smtClean="0"/>
          </a:p>
        </p:txBody>
      </p:sp>
    </p:spTree>
    <p:extLst>
      <p:ext uri="{BB962C8B-B14F-4D97-AF65-F5344CB8AC3E}">
        <p14:creationId xmlns:p14="http://schemas.microsoft.com/office/powerpoint/2010/main" val="165902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44780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727899" y="2209800"/>
            <a:ext cx="7696200" cy="2209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b="1" dirty="0">
                <a:solidFill>
                  <a:schemeClr val="tx1"/>
                </a:solidFill>
              </a:rPr>
              <a:t>Distributed </a:t>
            </a:r>
            <a:r>
              <a:rPr lang="en-US" sz="2800" b="1" dirty="0" smtClean="0">
                <a:solidFill>
                  <a:schemeClr val="tx1"/>
                </a:solidFill>
              </a:rPr>
              <a:t>Ledger </a:t>
            </a:r>
            <a:r>
              <a:rPr lang="en-US" dirty="0" smtClean="0">
                <a:solidFill>
                  <a:schemeClr val="tx1"/>
                </a:solidFill>
              </a:rPr>
              <a:t>(general form of DLT):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dirty="0" smtClean="0">
                <a:solidFill>
                  <a:schemeClr val="tx1"/>
                </a:solidFill>
              </a:rPr>
              <a:t>(1) shared </a:t>
            </a:r>
            <a:r>
              <a:rPr lang="en-US" dirty="0">
                <a:solidFill>
                  <a:schemeClr val="tx1"/>
                </a:solidFill>
              </a:rPr>
              <a:t>transaction database among network </a:t>
            </a:r>
            <a:r>
              <a:rPr lang="en-US" dirty="0" smtClean="0">
                <a:solidFill>
                  <a:schemeClr val="tx1"/>
                </a:solidFill>
              </a:rPr>
              <a:t>members, (2) updated </a:t>
            </a:r>
            <a:r>
              <a:rPr lang="en-US" dirty="0">
                <a:solidFill>
                  <a:schemeClr val="tx1"/>
                </a:solidFill>
              </a:rPr>
              <a:t>by </a:t>
            </a:r>
            <a:r>
              <a:rPr lang="en-US" dirty="0" smtClean="0">
                <a:solidFill>
                  <a:schemeClr val="tx1"/>
                </a:solidFill>
              </a:rPr>
              <a:t>consensus, (3) records timestamped with a unique cryptographic </a:t>
            </a:r>
            <a:r>
              <a:rPr lang="en-US" dirty="0">
                <a:solidFill>
                  <a:schemeClr val="tx1"/>
                </a:solidFill>
              </a:rPr>
              <a:t>signature, 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dirty="0" smtClean="0">
                <a:solidFill>
                  <a:schemeClr val="tx1"/>
                </a:solidFill>
              </a:rPr>
              <a:t>(4) in a tamper-proof </a:t>
            </a:r>
            <a:r>
              <a:rPr lang="en-US" dirty="0">
                <a:solidFill>
                  <a:schemeClr val="tx1"/>
                </a:solidFill>
              </a:rPr>
              <a:t>auditable history all transactions </a:t>
            </a:r>
            <a:endParaRPr lang="en-US" i="1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3000" dirty="0" smtClean="0"/>
              <a:t>Distributed Ledger Technology vs. Blockchain</a:t>
            </a:r>
            <a:endParaRPr lang="en-US" sz="3000" dirty="0"/>
          </a:p>
        </p:txBody>
      </p:sp>
      <p:sp>
        <p:nvSpPr>
          <p:cNvPr id="9" name="Content Placeholder 4"/>
          <p:cNvSpPr txBox="1">
            <a:spLocks noGrp="1"/>
          </p:cNvSpPr>
          <p:nvPr>
            <p:ph idx="1"/>
          </p:nvPr>
        </p:nvSpPr>
        <p:spPr>
          <a:xfrm>
            <a:off x="502725" y="4555175"/>
            <a:ext cx="7699248" cy="12191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Blockchain </a:t>
            </a:r>
            <a:r>
              <a:rPr lang="en-US" dirty="0" smtClean="0">
                <a:solidFill>
                  <a:schemeClr val="tx1"/>
                </a:solidFill>
              </a:rPr>
              <a:t>(specific DLT w additional feature):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(5) Sequential </a:t>
            </a:r>
            <a:r>
              <a:rPr lang="en-US" dirty="0">
                <a:solidFill>
                  <a:schemeClr val="tx1"/>
                </a:solidFill>
              </a:rPr>
              <a:t>updating of database </a:t>
            </a:r>
            <a:r>
              <a:rPr lang="en-US" dirty="0" smtClean="0">
                <a:solidFill>
                  <a:schemeClr val="tx1"/>
                </a:solidFill>
              </a:rPr>
              <a:t>records per </a:t>
            </a:r>
            <a:r>
              <a:rPr lang="en-US" dirty="0">
                <a:solidFill>
                  <a:schemeClr val="tx1"/>
                </a:solidFill>
              </a:rPr>
              <a:t>chained cryptographic hash-linked blocks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restatement of https://www.ibm.com/developerworks/cloud/library/cl-blockchain-basics-intro-bluemix-trs/index.html</a:t>
            </a:r>
            <a:endParaRPr lang="en-US" altLang="en-US" sz="8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21" y="4547590"/>
            <a:ext cx="806054" cy="1216152"/>
          </a:xfrm>
          <a:prstGeom prst="rect">
            <a:avLst/>
          </a:prstGeom>
        </p:spPr>
      </p:pic>
      <p:sp>
        <p:nvSpPr>
          <p:cNvPr id="11" name="Content Placeholder 4"/>
          <p:cNvSpPr txBox="1">
            <a:spLocks noGrp="1"/>
          </p:cNvSpPr>
          <p:nvPr>
            <p:ph idx="1"/>
          </p:nvPr>
        </p:nvSpPr>
        <p:spPr>
          <a:xfrm>
            <a:off x="726375" y="1600200"/>
            <a:ext cx="7699248" cy="53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Ledger</a:t>
            </a:r>
            <a:r>
              <a:rPr lang="en-US" dirty="0" smtClean="0">
                <a:solidFill>
                  <a:schemeClr val="tx1"/>
                </a:solidFill>
              </a:rPr>
              <a:t>: a file that keeps track of who owns what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71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Ledger?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752599"/>
          </a:xfrm>
        </p:spPr>
        <p:txBody>
          <a:bodyPr/>
          <a:lstStyle/>
          <a:p>
            <a:r>
              <a:rPr lang="en-US" dirty="0" smtClean="0"/>
              <a:t>A file keeping track of who owns what</a:t>
            </a:r>
            <a:endParaRPr lang="en-US" dirty="0"/>
          </a:p>
          <a:p>
            <a:r>
              <a:rPr lang="en-US" dirty="0" smtClean="0"/>
              <a:t>Double-entry bookkeeping</a:t>
            </a:r>
          </a:p>
          <a:p>
            <a:pPr lvl="1"/>
            <a:r>
              <a:rPr lang="en-US" dirty="0" smtClean="0"/>
              <a:t>     Korea </a:t>
            </a:r>
            <a:r>
              <a:rPr lang="en-US" dirty="0" err="1" smtClean="0"/>
              <a:t>Goryeo</a:t>
            </a:r>
            <a:r>
              <a:rPr lang="en-US" dirty="0" smtClean="0"/>
              <a:t> </a:t>
            </a:r>
            <a:r>
              <a:rPr lang="en-US" dirty="0"/>
              <a:t>dynasty (918-1392) </a:t>
            </a:r>
          </a:p>
          <a:p>
            <a:pPr lvl="1"/>
            <a:r>
              <a:rPr lang="en-US" dirty="0" smtClean="0"/>
              <a:t>     Republic </a:t>
            </a:r>
            <a:r>
              <a:rPr lang="en-US" dirty="0"/>
              <a:t>of Genoa </a:t>
            </a:r>
            <a:r>
              <a:rPr lang="en-US" dirty="0" smtClean="0"/>
              <a:t>(1340)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69</a:t>
            </a:fld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914400" cy="1318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24135"/>
            <a:ext cx="7440064" cy="1181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66" y="5334000"/>
            <a:ext cx="7430538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94951" y="2238259"/>
            <a:ext cx="98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Marco </a:t>
            </a:r>
            <a:r>
              <a:rPr lang="en-US" sz="1600" u="sng" dirty="0" smtClean="0">
                <a:solidFill>
                  <a:schemeClr val="bg1"/>
                </a:solidFill>
              </a:rPr>
              <a:t>Polo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2371" y="2238259"/>
            <a:ext cx="97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Kublai </a:t>
            </a:r>
            <a:r>
              <a:rPr lang="en-US" sz="1600" u="sng" dirty="0" smtClean="0">
                <a:solidFill>
                  <a:schemeClr val="bg1"/>
                </a:solidFill>
              </a:rPr>
              <a:t>Khan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23471" y="2768025"/>
            <a:ext cx="309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</a:rPr>
              <a:t>Cash	$100	$100</a:t>
            </a:r>
          </a:p>
          <a:p>
            <a:pPr algn="l"/>
            <a:r>
              <a:rPr lang="en-US" sz="1600" dirty="0" smtClean="0">
                <a:solidFill>
                  <a:schemeClr val="bg1"/>
                </a:solidFill>
              </a:rPr>
              <a:t>Assets	  $50	  $50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88821" y="3331025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</a:rPr>
              <a:t>Kublai Khan sells Marco Polo $10 assets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23471" y="3314080"/>
            <a:ext cx="309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</a:rPr>
              <a:t>Cash	  $90	 $110</a:t>
            </a:r>
          </a:p>
          <a:p>
            <a:pPr algn="l"/>
            <a:r>
              <a:rPr lang="en-US" sz="1600" dirty="0" smtClean="0">
                <a:solidFill>
                  <a:schemeClr val="bg1"/>
                </a:solidFill>
              </a:rPr>
              <a:t>Assets	  $60	  $40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5767896" y="3340925"/>
            <a:ext cx="2743200" cy="0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67" y="904640"/>
            <a:ext cx="2138398" cy="13051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50" y="2362200"/>
            <a:ext cx="247685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4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Ledgers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70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56" y="1752600"/>
            <a:ext cx="6849431" cy="3896269"/>
          </a:xfrm>
          <a:prstGeom prst="rect">
            <a:avLst/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</a:t>
            </a:r>
            <a:r>
              <a:rPr lang="en-US" altLang="en-US" sz="800" i="1" dirty="0" smtClean="0"/>
              <a:t>www.coindesk.com/information/what-is-a-distributed-ledger</a:t>
            </a:r>
          </a:p>
        </p:txBody>
      </p:sp>
    </p:spTree>
    <p:extLst>
      <p:ext uri="{BB962C8B-B14F-4D97-AF65-F5344CB8AC3E}">
        <p14:creationId xmlns:p14="http://schemas.microsoft.com/office/powerpoint/2010/main" val="24624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50433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71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1012374" y="1635825"/>
            <a:ext cx="7293426" cy="4114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A </a:t>
            </a:r>
            <a:r>
              <a:rPr lang="en-US" sz="2800" dirty="0">
                <a:solidFill>
                  <a:schemeClr val="tx1"/>
                </a:solidFill>
              </a:rPr>
              <a:t>blockchain is a type of distributed ledger technology in which confirmed and validated batches of transactions are held in blocks, and the blocks are linked (chained) in a tamper-resistant append-only chain which starts with a genesis block and where each block contains a hash of the prior block in the chain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2400" i="1" dirty="0" smtClean="0"/>
              <a:t>Technical Definition</a:t>
            </a:r>
            <a:br>
              <a:rPr lang="en-US" sz="2400" i="1" dirty="0" smtClean="0"/>
            </a:br>
            <a:r>
              <a:rPr lang="en-US" dirty="0" smtClean="0"/>
              <a:t>What </a:t>
            </a:r>
            <a:r>
              <a:rPr lang="en-US" dirty="0"/>
              <a:t>is a Blockchain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Paolo </a:t>
            </a:r>
            <a:r>
              <a:rPr lang="en-US" altLang="en-US" sz="800" i="1" dirty="0" err="1"/>
              <a:t>Tasca</a:t>
            </a:r>
            <a:r>
              <a:rPr lang="en-US" altLang="en-US" sz="800" i="1" dirty="0"/>
              <a:t>, Executive Director, Centre for Blockchain Technologies, University College London</a:t>
            </a:r>
            <a:endParaRPr lang="en-US" altLang="en-US" sz="800" i="1" dirty="0" smtClean="0"/>
          </a:p>
        </p:txBody>
      </p:sp>
    </p:spTree>
    <p:extLst>
      <p:ext uri="{BB962C8B-B14F-4D97-AF65-F5344CB8AC3E}">
        <p14:creationId xmlns:p14="http://schemas.microsoft.com/office/powerpoint/2010/main" val="236048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686800" cy="868363"/>
          </a:xfrm>
        </p:spPr>
        <p:txBody>
          <a:bodyPr/>
          <a:lstStyle/>
          <a:p>
            <a:r>
              <a:rPr lang="en-US" sz="2400" i="1" dirty="0" smtClean="0"/>
              <a:t>Why is it called blockchain?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Ledger (chain) of sequential transaction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153400" cy="2209799"/>
          </a:xfrm>
        </p:spPr>
        <p:txBody>
          <a:bodyPr/>
          <a:lstStyle/>
          <a:p>
            <a:r>
              <a:rPr lang="en-US" dirty="0"/>
              <a:t>Each new block starts by calling the last block, so a cryptographic chain of transactions is created</a:t>
            </a:r>
          </a:p>
          <a:p>
            <a:r>
              <a:rPr lang="en-US" dirty="0" smtClean="0"/>
              <a:t>Every 10 minutes, the latest block of submitted transactions is validated (by cryptographic mining) and posted to a single distributed ledger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72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Satoshi Nakamoto whitepaper</a:t>
            </a:r>
            <a:r>
              <a:rPr lang="en-US" altLang="en-US" sz="800" i="1" dirty="0"/>
              <a:t>: https://</a:t>
            </a:r>
            <a:r>
              <a:rPr lang="en-US" altLang="en-US" sz="800" i="1" dirty="0" smtClean="0"/>
              <a:t>bitcoin.org/bitcoin.pdf, </a:t>
            </a:r>
            <a:r>
              <a:rPr lang="en-US" altLang="en-US" sz="800" i="1" dirty="0"/>
              <a:t>https://blockexplorer.com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19230"/>
            <a:ext cx="4401165" cy="1219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7" y="1457145"/>
            <a:ext cx="7516275" cy="12860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371600" y="1471550"/>
            <a:ext cx="1447800" cy="3048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Block 10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38600" y="1471550"/>
            <a:ext cx="1447800" cy="3048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Block 11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6629400" y="1471550"/>
            <a:ext cx="1447800" cy="3048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Block 12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 smtClean="0"/>
              <a:t>Distributed Ledger Applications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1977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74</a:t>
            </a:fld>
            <a:endParaRPr lang="en-US" sz="900" dirty="0"/>
          </a:p>
        </p:txBody>
      </p:sp>
      <p:sp>
        <p:nvSpPr>
          <p:cNvPr id="60" name="Text Placeholder 2"/>
          <p:cNvSpPr txBox="1">
            <a:spLocks/>
          </p:cNvSpPr>
          <p:nvPr/>
        </p:nvSpPr>
        <p:spPr bwMode="auto">
          <a:xfrm>
            <a:off x="457200" y="1371602"/>
            <a:ext cx="6248400" cy="464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 smtClean="0"/>
              <a:t>Secure </a:t>
            </a:r>
            <a:r>
              <a:rPr lang="en-US" dirty="0"/>
              <a:t>information exchange</a:t>
            </a:r>
          </a:p>
          <a:p>
            <a:r>
              <a:rPr lang="en-US" dirty="0"/>
              <a:t>Asset </a:t>
            </a:r>
            <a:r>
              <a:rPr lang="en-US" dirty="0" smtClean="0"/>
              <a:t>confirmation and </a:t>
            </a:r>
            <a:r>
              <a:rPr lang="en-US" dirty="0"/>
              <a:t>transfer</a:t>
            </a:r>
          </a:p>
          <a:p>
            <a:r>
              <a:rPr lang="en-US" dirty="0" smtClean="0"/>
              <a:t>Automated coordination</a:t>
            </a:r>
            <a:endParaRPr lang="en-US" dirty="0"/>
          </a:p>
          <a:p>
            <a:pPr lvl="1"/>
            <a:r>
              <a:rPr lang="en-US" dirty="0" smtClean="0"/>
              <a:t>Example: fleet management of drones</a:t>
            </a:r>
            <a:r>
              <a:rPr lang="en-US" dirty="0"/>
              <a:t>, </a:t>
            </a:r>
            <a:r>
              <a:rPr lang="en-US" dirty="0" smtClean="0"/>
              <a:t>autonomous driving, robotics, clinical trial patients, cellular therapeutics</a:t>
            </a:r>
          </a:p>
          <a:p>
            <a:pPr lvl="1"/>
            <a:endParaRPr lang="en-US" dirty="0"/>
          </a:p>
          <a:p>
            <a:r>
              <a:rPr lang="en-US" dirty="0" smtClean="0"/>
              <a:t>Blockchain: automated</a:t>
            </a:r>
            <a:r>
              <a:rPr lang="en-US" dirty="0"/>
              <a:t>, </a:t>
            </a:r>
            <a:r>
              <a:rPr lang="en-US" dirty="0" smtClean="0"/>
              <a:t>secure coordination system with remuneration and tracking</a:t>
            </a:r>
            <a:endParaRPr lang="en-US" dirty="0"/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dirty="0" smtClean="0"/>
              <a:t>Key blockchain functionality</a:t>
            </a:r>
            <a:endParaRPr lang="en-US" i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88" y="2300386"/>
            <a:ext cx="1810512" cy="12048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88" y="3552700"/>
            <a:ext cx="1810512" cy="2502168"/>
          </a:xfrm>
          <a:prstGeom prst="rect">
            <a:avLst/>
          </a:prstGeom>
        </p:spPr>
      </p:pic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1828802" y="6324600"/>
            <a:ext cx="57556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800" i="1" dirty="0"/>
              <a:t>Source: Swan, M. Philosophy of Social Robotics: Abundance Economics. </a:t>
            </a:r>
            <a:r>
              <a:rPr lang="en-US" altLang="en-US" sz="800" i="1" dirty="0" err="1"/>
              <a:t>Sociorobotics</a:t>
            </a:r>
            <a:r>
              <a:rPr lang="en-US" altLang="en-US" sz="800" i="1" dirty="0"/>
              <a:t>, 2016. http://www.melanieswan.com/documents/SocialRobotics.pdf.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88" y="1531434"/>
            <a:ext cx="1810512" cy="7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3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5105400" y="1924031"/>
            <a:ext cx="3496163" cy="19621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371601"/>
            <a:ext cx="4386583" cy="4754563"/>
          </a:xfrm>
        </p:spPr>
        <p:txBody>
          <a:bodyPr/>
          <a:lstStyle/>
          <a:p>
            <a:r>
              <a:rPr lang="en-US" dirty="0" smtClean="0"/>
              <a:t>Shared ledger </a:t>
            </a:r>
          </a:p>
          <a:p>
            <a:pPr lvl="1"/>
            <a:r>
              <a:rPr lang="en-US" dirty="0" smtClean="0"/>
              <a:t>Instantaneous </a:t>
            </a:r>
            <a:r>
              <a:rPr lang="en-US" dirty="0"/>
              <a:t>transaction </a:t>
            </a:r>
            <a:r>
              <a:rPr lang="en-US" dirty="0" smtClean="0"/>
              <a:t>validation (t=0, not t+3)</a:t>
            </a:r>
            <a:endParaRPr lang="en-US" dirty="0"/>
          </a:p>
          <a:p>
            <a:pPr lvl="1"/>
            <a:r>
              <a:rPr lang="en-US" dirty="0" smtClean="0"/>
              <a:t>Settlement, clearing, </a:t>
            </a:r>
          </a:p>
          <a:p>
            <a:pPr lvl="1"/>
            <a:r>
              <a:rPr lang="en-US" dirty="0" smtClean="0"/>
              <a:t>Custody, insurance</a:t>
            </a:r>
          </a:p>
          <a:p>
            <a:pPr lvl="1"/>
            <a:r>
              <a:rPr lang="en-US" dirty="0" smtClean="0"/>
              <a:t>Secure, lower risk, cheaper</a:t>
            </a:r>
          </a:p>
          <a:p>
            <a:r>
              <a:rPr lang="en-US" dirty="0" smtClean="0"/>
              <a:t>Financial assurity</a:t>
            </a:r>
          </a:p>
          <a:p>
            <a:pPr lvl="1"/>
            <a:r>
              <a:rPr lang="en-US" dirty="0" smtClean="0"/>
              <a:t>Securities asset registries</a:t>
            </a:r>
          </a:p>
          <a:p>
            <a:pPr lvl="1"/>
            <a:r>
              <a:rPr lang="en-US" dirty="0" smtClean="0"/>
              <a:t>Automated clearing</a:t>
            </a:r>
          </a:p>
          <a:p>
            <a:pPr lvl="1"/>
            <a:r>
              <a:rPr lang="en-US" dirty="0" smtClean="0"/>
              <a:t>Quoting, deal placement</a:t>
            </a:r>
          </a:p>
          <a:p>
            <a:pPr lvl="1"/>
            <a:r>
              <a:rPr lang="en-US" dirty="0" smtClean="0"/>
              <a:t>Billing, settlement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75</a:t>
            </a:fld>
            <a:endParaRPr lang="en-US" sz="900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65962" y="6324600"/>
            <a:ext cx="575564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spcBef>
                <a:spcPct val="0"/>
              </a:spcBef>
              <a:buSzTx/>
              <a:buNone/>
            </a:pPr>
            <a:r>
              <a:rPr lang="en-US" altLang="en-US" sz="800" i="1" dirty="0" smtClean="0"/>
              <a:t>Source: </a:t>
            </a:r>
            <a:r>
              <a:rPr lang="en-US" sz="800" i="1" dirty="0"/>
              <a:t>https://</a:t>
            </a:r>
            <a:r>
              <a:rPr lang="en-US" sz="800" i="1" dirty="0" smtClean="0"/>
              <a:t>www.cbinsights.com/blog/financial-services-corporate-blockchain-investments</a:t>
            </a:r>
            <a:endParaRPr lang="en-US" altLang="en-US" sz="8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778" y="453550"/>
            <a:ext cx="2134022" cy="145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00207"/>
            <a:ext cx="3496163" cy="2095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33" y="2095462"/>
            <a:ext cx="1409897" cy="1533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97" y="3019229"/>
            <a:ext cx="870689" cy="8098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99333" y="2000231"/>
            <a:ext cx="1828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/>
              <a:t>Shared Ledger</a:t>
            </a:r>
          </a:p>
        </p:txBody>
      </p:sp>
    </p:spTree>
    <p:extLst>
      <p:ext uri="{BB962C8B-B14F-4D97-AF65-F5344CB8AC3E}">
        <p14:creationId xmlns:p14="http://schemas.microsoft.com/office/powerpoint/2010/main" val="7504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Supply Chain and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371601"/>
            <a:ext cx="5410201" cy="4754563"/>
          </a:xfrm>
        </p:spPr>
        <p:txBody>
          <a:bodyPr/>
          <a:lstStyle/>
          <a:p>
            <a:r>
              <a:rPr lang="en-US" dirty="0" smtClean="0"/>
              <a:t>$54 trillion global supply chain, $23 trillion tied up in receivables</a:t>
            </a:r>
          </a:p>
          <a:p>
            <a:pPr lvl="1"/>
            <a:r>
              <a:rPr lang="en-US" dirty="0" err="1" smtClean="0"/>
              <a:t>Sweetbridge</a:t>
            </a:r>
            <a:r>
              <a:rPr lang="en-US" dirty="0" smtClean="0"/>
              <a:t> </a:t>
            </a:r>
            <a:r>
              <a:rPr lang="en-US" dirty="0" err="1" smtClean="0"/>
              <a:t>Bridgecoin</a:t>
            </a:r>
            <a:r>
              <a:rPr lang="en-US" dirty="0" smtClean="0"/>
              <a:t> cryptocurrency (US CFTC-compliant commodity)</a:t>
            </a:r>
          </a:p>
          <a:p>
            <a:r>
              <a:rPr lang="en-US" dirty="0" smtClean="0"/>
              <a:t>Tamper-proof record-keeping</a:t>
            </a:r>
          </a:p>
          <a:p>
            <a:pPr lvl="1"/>
            <a:r>
              <a:rPr lang="en-US" dirty="0"/>
              <a:t>SKU chain </a:t>
            </a:r>
            <a:r>
              <a:rPr lang="en-US" dirty="0" err="1"/>
              <a:t>PopCodes</a:t>
            </a:r>
            <a:r>
              <a:rPr lang="en-US" dirty="0"/>
              <a:t> (proof of provenance codes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Confirmation, notification, payment</a:t>
            </a:r>
          </a:p>
          <a:p>
            <a:pPr lvl="1"/>
            <a:r>
              <a:rPr lang="en-US" dirty="0" smtClean="0"/>
              <a:t>Register </a:t>
            </a:r>
            <a:r>
              <a:rPr lang="en-US" dirty="0"/>
              <a:t>assets and inventory</a:t>
            </a:r>
          </a:p>
          <a:p>
            <a:pPr lvl="1"/>
            <a:r>
              <a:rPr lang="en-US" dirty="0"/>
              <a:t>Assure provenance, custody</a:t>
            </a:r>
          </a:p>
          <a:p>
            <a:pPr lvl="1"/>
            <a:r>
              <a:rPr lang="en-US" dirty="0"/>
              <a:t>Track quantity and transfer of assets (pallets, trailers, containers) moving through supply chain nodes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76</a:t>
            </a:fld>
            <a:endParaRPr lang="en-US" sz="9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05" y="1637322"/>
            <a:ext cx="2468880" cy="1441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05" y="3138587"/>
            <a:ext cx="2468880" cy="14467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05" y="4651103"/>
            <a:ext cx="2468880" cy="144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5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105400" cy="4754563"/>
          </a:xfrm>
        </p:spPr>
        <p:txBody>
          <a:bodyPr/>
          <a:lstStyle/>
          <a:p>
            <a:r>
              <a:rPr lang="en-US" dirty="0" smtClean="0"/>
              <a:t>Blockchain energy projects</a:t>
            </a:r>
          </a:p>
          <a:p>
            <a:pPr lvl="1"/>
            <a:r>
              <a:rPr lang="en-US" dirty="0" err="1" smtClean="0"/>
              <a:t>Enerchain</a:t>
            </a:r>
            <a:r>
              <a:rPr lang="en-US" dirty="0" smtClean="0"/>
              <a:t>: trading (NE Europe)</a:t>
            </a:r>
          </a:p>
          <a:p>
            <a:pPr lvl="1"/>
            <a:r>
              <a:rPr lang="en-US" dirty="0" smtClean="0"/>
              <a:t>BTL </a:t>
            </a:r>
            <a:r>
              <a:rPr lang="en-US" dirty="0" err="1"/>
              <a:t>Interbit</a:t>
            </a:r>
            <a:r>
              <a:rPr lang="en-US" dirty="0"/>
              <a:t> blockchain energy </a:t>
            </a:r>
            <a:r>
              <a:rPr lang="en-US" dirty="0" smtClean="0"/>
              <a:t>platform: trading (Vancouver </a:t>
            </a:r>
            <a:r>
              <a:rPr lang="en-US" dirty="0"/>
              <a:t>CA</a:t>
            </a:r>
            <a:r>
              <a:rPr lang="en-US" dirty="0" smtClean="0"/>
              <a:t>)</a:t>
            </a:r>
          </a:p>
          <a:p>
            <a:pPr lvl="1"/>
            <a:r>
              <a:rPr lang="en-GB" dirty="0"/>
              <a:t>PONTON</a:t>
            </a:r>
            <a:r>
              <a:rPr lang="en-US" dirty="0"/>
              <a:t>: DSO, TSO, aggregator, generation power-balancing (Austria)</a:t>
            </a:r>
          </a:p>
          <a:p>
            <a:r>
              <a:rPr lang="en-US" dirty="0" smtClean="0"/>
              <a:t>Automatic markets</a:t>
            </a:r>
          </a:p>
          <a:p>
            <a:pPr lvl="1"/>
            <a:r>
              <a:rPr lang="en-US" dirty="0" smtClean="0"/>
              <a:t>“Energy Internet” - smart buildings on regional energy </a:t>
            </a:r>
            <a:r>
              <a:rPr lang="en-US" dirty="0" err="1" smtClean="0"/>
              <a:t>smartgrids</a:t>
            </a:r>
            <a:endParaRPr lang="en-US" dirty="0" smtClean="0"/>
          </a:p>
          <a:p>
            <a:pPr lvl="2"/>
            <a:r>
              <a:rPr lang="en-US" dirty="0" smtClean="0"/>
              <a:t>Smart resource </a:t>
            </a:r>
            <a:r>
              <a:rPr lang="en-US" dirty="0"/>
              <a:t>self-pricing</a:t>
            </a:r>
          </a:p>
          <a:p>
            <a:pPr lvl="1"/>
            <a:r>
              <a:rPr lang="en-US" dirty="0" smtClean="0"/>
              <a:t>Load-balancing</a:t>
            </a:r>
          </a:p>
          <a:p>
            <a:pPr lvl="1"/>
            <a:r>
              <a:rPr lang="en-US" dirty="0" smtClean="0"/>
              <a:t>Source </a:t>
            </a:r>
            <a:r>
              <a:rPr lang="en-US" dirty="0"/>
              <a:t>fungibility: wind, solar power</a:t>
            </a:r>
          </a:p>
          <a:p>
            <a:pPr lvl="1"/>
            <a:r>
              <a:rPr lang="en-US" dirty="0"/>
              <a:t>Energy price and trade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77</a:t>
            </a:fld>
            <a:endParaRPr lang="en-US" sz="900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965962" y="6324600"/>
            <a:ext cx="58826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spcBef>
                <a:spcPct val="0"/>
              </a:spcBef>
              <a:buSzTx/>
              <a:buNone/>
            </a:pPr>
            <a:r>
              <a:rPr lang="en-US" altLang="en-US" sz="800" i="1" dirty="0" smtClean="0"/>
              <a:t>Sources: https</a:t>
            </a:r>
            <a:r>
              <a:rPr lang="en-US" altLang="en-US" sz="800" i="1" dirty="0"/>
              <a:t>://</a:t>
            </a:r>
            <a:r>
              <a:rPr lang="en-US" altLang="en-US" sz="800" i="1" dirty="0" smtClean="0"/>
              <a:t>www.newscientist.com/article/2079334-blockchain-based-microgrid-gives-power-to-consumers-in-new-york</a:t>
            </a:r>
            <a:r>
              <a:rPr lang="en-US" altLang="en-US" sz="800" i="1" dirty="0"/>
              <a:t>, https://enerchain.ponton.de/index.php/16-gridchain-blockchain-based-process-integration-for-the-smart-grids-of-the-future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20" y="4725647"/>
            <a:ext cx="2468880" cy="1217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20" y="1609553"/>
            <a:ext cx="2468880" cy="1645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20" y="3322749"/>
            <a:ext cx="2468880" cy="13356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16" y="304630"/>
            <a:ext cx="2781688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7010400" cy="4754563"/>
          </a:xfrm>
        </p:spPr>
        <p:txBody>
          <a:bodyPr/>
          <a:lstStyle/>
          <a:p>
            <a:r>
              <a:rPr lang="en-US" dirty="0" smtClean="0"/>
              <a:t>EMR (</a:t>
            </a:r>
            <a:r>
              <a:rPr lang="en-US" dirty="0"/>
              <a:t>electronic</a:t>
            </a:r>
            <a:r>
              <a:rPr lang="en-US" dirty="0" smtClean="0"/>
              <a:t> medical record)</a:t>
            </a:r>
          </a:p>
          <a:p>
            <a:pPr lvl="1"/>
            <a:r>
              <a:rPr lang="en-US" dirty="0" smtClean="0"/>
              <a:t>Personal </a:t>
            </a:r>
            <a:r>
              <a:rPr lang="en-US" dirty="0"/>
              <a:t>health </a:t>
            </a:r>
            <a:r>
              <a:rPr lang="en-US" dirty="0" smtClean="0"/>
              <a:t>records </a:t>
            </a:r>
          </a:p>
          <a:p>
            <a:pPr lvl="1"/>
            <a:r>
              <a:rPr lang="en-US" dirty="0" smtClean="0"/>
              <a:t>Users key-permission </a:t>
            </a:r>
            <a:r>
              <a:rPr lang="en-US" dirty="0"/>
              <a:t>doctors </a:t>
            </a:r>
            <a:r>
              <a:rPr lang="en-US" dirty="0" smtClean="0"/>
              <a:t>to records </a:t>
            </a:r>
          </a:p>
          <a:p>
            <a:r>
              <a:rPr lang="en-US" dirty="0"/>
              <a:t>Digital health wallet</a:t>
            </a:r>
          </a:p>
          <a:p>
            <a:pPr lvl="1"/>
            <a:r>
              <a:rPr lang="en-US" dirty="0"/>
              <a:t>Identity + EMR + health insurance + payment</a:t>
            </a:r>
          </a:p>
          <a:p>
            <a:r>
              <a:rPr lang="en-US" dirty="0" smtClean="0"/>
              <a:t>Health insurance billing chains</a:t>
            </a:r>
            <a:endParaRPr lang="en-US" dirty="0"/>
          </a:p>
          <a:p>
            <a:pPr lvl="1"/>
            <a:r>
              <a:rPr lang="en-US" dirty="0" smtClean="0"/>
              <a:t>Automated claims processing</a:t>
            </a:r>
          </a:p>
          <a:p>
            <a:pPr lvl="1"/>
            <a:r>
              <a:rPr lang="en-US" dirty="0" smtClean="0"/>
              <a:t>Price-quoting for medical services</a:t>
            </a:r>
          </a:p>
          <a:p>
            <a:r>
              <a:rPr lang="en-US" dirty="0" smtClean="0"/>
              <a:t>Health Data Research </a:t>
            </a:r>
            <a:r>
              <a:rPr lang="en-US" dirty="0"/>
              <a:t>Commons</a:t>
            </a:r>
          </a:p>
          <a:p>
            <a:pPr lvl="1"/>
            <a:r>
              <a:rPr lang="en-US" dirty="0" smtClean="0"/>
              <a:t>Biobanks, QS (</a:t>
            </a:r>
            <a:r>
              <a:rPr lang="en-US" dirty="0"/>
              <a:t>DNA.bits), genome </a:t>
            </a:r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78</a:t>
            </a:fld>
            <a:endParaRPr lang="en-US" sz="9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63056" y="304801"/>
            <a:ext cx="2247544" cy="659070"/>
            <a:chOff x="5678666" y="538090"/>
            <a:chExt cx="2442835" cy="7573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666" y="538090"/>
              <a:ext cx="614035" cy="7573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266" y="538090"/>
              <a:ext cx="614035" cy="7573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866" y="538090"/>
              <a:ext cx="614035" cy="75731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466" y="538090"/>
              <a:ext cx="614035" cy="757310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1965960" y="6324600"/>
            <a:ext cx="510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Source: http</a:t>
            </a:r>
            <a:r>
              <a:rPr lang="en-US" sz="800" i="1" dirty="0">
                <a:solidFill>
                  <a:schemeClr val="bg1"/>
                </a:solidFill>
              </a:rPr>
              <a:t>://futurememes.blogspot.fr/2014/09/blockchain-health-remunerative-health.html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Healthcare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728" y="314039"/>
            <a:ext cx="417372" cy="649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23" y="1579977"/>
            <a:ext cx="1744015" cy="16204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53200" y="5738750"/>
            <a:ext cx="2013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Digital health wallet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71" y="3357231"/>
            <a:ext cx="1538556" cy="238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859055" y="3354263"/>
            <a:ext cx="2418046" cy="27217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and Private Ledgers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7</a:t>
            </a:fld>
            <a:endParaRPr lang="en-US" sz="9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Adapted from https://</a:t>
            </a:r>
            <a:r>
              <a:rPr lang="en-US" altLang="en-US" sz="800" i="1" dirty="0" smtClean="0"/>
              <a:t>www.linkedin.com/pulse/making-blockchain-safe-government-merged-mining-chains-tori-adams</a:t>
            </a:r>
            <a:endParaRPr lang="en-US" altLang="en-US" sz="800" i="1" dirty="0" smtClean="0">
              <a:hlinkClick r:id="rId2"/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4724400" y="1295400"/>
            <a:ext cx="4191000" cy="159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Private: approved users (“permissioned”)</a:t>
            </a:r>
          </a:p>
          <a:p>
            <a:pPr lvl="1"/>
            <a:r>
              <a:rPr lang="en-US" kern="0" dirty="0" smtClean="0"/>
              <a:t>Identity known, for enterprise</a:t>
            </a:r>
          </a:p>
          <a:p>
            <a:pPr lvl="2"/>
            <a:r>
              <a:rPr lang="en-US" sz="1600" kern="0" dirty="0" smtClean="0"/>
              <a:t>Approved credentials</a:t>
            </a:r>
          </a:p>
          <a:p>
            <a:pPr lvl="1"/>
            <a:r>
              <a:rPr lang="en-US" kern="0" dirty="0" smtClean="0"/>
              <a:t>Controlled access 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457199" y="1295400"/>
            <a:ext cx="4594225" cy="159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Public: open to anyone (“permissionless”)</a:t>
            </a:r>
          </a:p>
          <a:p>
            <a:pPr lvl="1"/>
            <a:r>
              <a:rPr lang="en-US" kern="0" dirty="0" smtClean="0"/>
              <a:t>Identity unknown, for individuals</a:t>
            </a:r>
            <a:endParaRPr lang="en-US" kern="0" dirty="0"/>
          </a:p>
          <a:p>
            <a:pPr lvl="2"/>
            <a:r>
              <a:rPr lang="en-US" sz="1600" kern="0" dirty="0" smtClean="0"/>
              <a:t>Ex: </a:t>
            </a:r>
            <a:r>
              <a:rPr lang="en-US" sz="1600" kern="0" dirty="0" err="1" smtClean="0"/>
              <a:t>Zcash</a:t>
            </a:r>
            <a:r>
              <a:rPr lang="en-US" sz="1600" kern="0" dirty="0" smtClean="0"/>
              <a:t> </a:t>
            </a:r>
            <a:r>
              <a:rPr lang="en-US" sz="1600" kern="0" dirty="0"/>
              <a:t>zero-knowledge proofs</a:t>
            </a:r>
          </a:p>
          <a:p>
            <a:pPr lvl="1"/>
            <a:r>
              <a:rPr lang="en-US" kern="0" dirty="0" smtClean="0"/>
              <a:t>Open access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524000" y="3354263"/>
            <a:ext cx="2133600" cy="27249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52600" y="5600788"/>
            <a:ext cx="1719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Transactions logged on public Blockchains</a:t>
            </a:r>
            <a:endParaRPr lang="en-US" sz="11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45" y="4657681"/>
            <a:ext cx="1181265" cy="9431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19" y="4572000"/>
            <a:ext cx="1124107" cy="1038370"/>
          </a:xfrm>
          <a:prstGeom prst="rect">
            <a:avLst/>
          </a:prstGeom>
        </p:spPr>
      </p:pic>
      <p:sp>
        <p:nvSpPr>
          <p:cNvPr id="20" name="Up-Down Arrow 19"/>
          <p:cNvSpPr/>
          <p:nvPr/>
        </p:nvSpPr>
        <p:spPr bwMode="auto">
          <a:xfrm>
            <a:off x="7021835" y="4191000"/>
            <a:ext cx="153884" cy="390645"/>
          </a:xfrm>
          <a:prstGeom prst="upDownArrow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38827" y="5600788"/>
            <a:ext cx="171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Transactions logged on private Blockchains</a:t>
            </a:r>
            <a:endParaRPr lang="en-US" sz="1100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1773383" y="3438144"/>
            <a:ext cx="1678379" cy="676656"/>
            <a:chOff x="2016825" y="3438144"/>
            <a:chExt cx="1678379" cy="676656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2016825" y="3438144"/>
              <a:ext cx="1678379" cy="676656"/>
            </a:xfrm>
            <a:prstGeom prst="round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28700" y="3583068"/>
              <a:ext cx="1654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Any user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91754" y="3440247"/>
            <a:ext cx="2414046" cy="674553"/>
            <a:chOff x="6172200" y="3228548"/>
            <a:chExt cx="2414046" cy="674553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6183471" y="3228548"/>
              <a:ext cx="2326575" cy="674553"/>
            </a:xfrm>
            <a:prstGeom prst="round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2200" y="3282701"/>
              <a:ext cx="2414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Financial Inst, Industry Consortia, Gov’t Agency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9950" y="4369499"/>
            <a:ext cx="1654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Examples</a:t>
            </a:r>
            <a:r>
              <a:rPr lang="en-US" sz="1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Bitcoin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Ethereum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11255" y="4369499"/>
            <a:ext cx="1654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Examples</a:t>
            </a:r>
            <a:r>
              <a:rPr lang="en-US" sz="1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R3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Hyperledger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Up-Down Arrow 32"/>
          <p:cNvSpPr/>
          <p:nvPr/>
        </p:nvSpPr>
        <p:spPr bwMode="auto">
          <a:xfrm>
            <a:off x="2535630" y="4191000"/>
            <a:ext cx="153884" cy="390645"/>
          </a:xfrm>
          <a:prstGeom prst="upDownArrow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Politics: governance services</a:t>
            </a:r>
            <a:endParaRPr lang="en-US" altLang="en-US" sz="2800" dirty="0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D7A5C7CF-C68E-4004-AEA2-4F3B0616CD47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79</a:t>
            </a:fld>
            <a:endParaRPr lang="en-US" altLang="en-US" sz="900" dirty="0" smtClean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57200" y="1371601"/>
            <a:ext cx="6629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342900" lvl="1" indent="-342900" eaLnBrk="1" hangingPunct="1"/>
            <a:r>
              <a:rPr lang="en-US" sz="2400" dirty="0"/>
              <a:t>Blockchain weddings (Bitcoin, Ethereum)</a:t>
            </a:r>
          </a:p>
          <a:p>
            <a:pPr marL="742950" lvl="2" indent="-342900" eaLnBrk="1" hangingPunct="1"/>
            <a:r>
              <a:rPr lang="en-US" altLang="en-US" sz="2000" dirty="0" smtClean="0"/>
              <a:t>Public document registries</a:t>
            </a:r>
          </a:p>
          <a:p>
            <a:pPr marL="342900" lvl="1" indent="-342900" eaLnBrk="1" hangingPunct="1"/>
            <a:r>
              <a:rPr lang="en-US" altLang="en-US" sz="2400" dirty="0" smtClean="0"/>
              <a:t>Titling Registries</a:t>
            </a:r>
          </a:p>
          <a:p>
            <a:pPr marL="742950" lvl="2" indent="-342900" eaLnBrk="1" hangingPunct="1"/>
            <a:r>
              <a:rPr lang="en-US" altLang="en-US" sz="2000" dirty="0" smtClean="0"/>
              <a:t>Local government RFPs for home, auto, land</a:t>
            </a:r>
          </a:p>
          <a:p>
            <a:r>
              <a:rPr lang="en-US" dirty="0" smtClean="0"/>
              <a:t>Legal services: register and attest </a:t>
            </a:r>
          </a:p>
          <a:p>
            <a:pPr lvl="1"/>
            <a:r>
              <a:rPr lang="en-US" dirty="0" smtClean="0"/>
              <a:t>Contracts</a:t>
            </a:r>
            <a:r>
              <a:rPr lang="en-US" dirty="0"/>
              <a:t>, </a:t>
            </a:r>
            <a:r>
              <a:rPr lang="en-US" dirty="0" smtClean="0"/>
              <a:t>IP, agreements</a:t>
            </a:r>
            <a:r>
              <a:rPr lang="en-US" dirty="0"/>
              <a:t>, </a:t>
            </a:r>
            <a:r>
              <a:rPr lang="en-US" dirty="0" smtClean="0"/>
              <a:t>wills registries</a:t>
            </a:r>
          </a:p>
          <a:p>
            <a:pPr lvl="2"/>
            <a:r>
              <a:rPr lang="en-US" sz="1600" dirty="0" smtClean="0"/>
              <a:t>Proof of Existence: hash </a:t>
            </a:r>
            <a:r>
              <a:rPr lang="en-US" sz="1600" dirty="0"/>
              <a:t>+ timestamp + blockchain record</a:t>
            </a:r>
          </a:p>
          <a:p>
            <a:r>
              <a:rPr lang="en-US" dirty="0" smtClean="0"/>
              <a:t>Voting</a:t>
            </a:r>
          </a:p>
          <a:p>
            <a:pPr lvl="1"/>
            <a:r>
              <a:rPr lang="en-US" dirty="0" smtClean="0"/>
              <a:t>Quadratic </a:t>
            </a:r>
            <a:r>
              <a:rPr lang="en-US" dirty="0"/>
              <a:t>v</a:t>
            </a:r>
            <a:r>
              <a:rPr lang="en-US" dirty="0" smtClean="0"/>
              <a:t>oting (interest), PageRank (relevance)</a:t>
            </a:r>
          </a:p>
          <a:p>
            <a:pPr lvl="1"/>
            <a:r>
              <a:rPr lang="en-US" dirty="0" smtClean="0"/>
              <a:t>Delegative democracy, random sample elections</a:t>
            </a:r>
          </a:p>
          <a:p>
            <a:r>
              <a:rPr lang="en-US" dirty="0" smtClean="0"/>
              <a:t>Opt-in personalized governance services</a:t>
            </a:r>
            <a:endParaRPr lang="en-US" dirty="0"/>
          </a:p>
          <a:p>
            <a:pPr lvl="1"/>
            <a:r>
              <a:rPr lang="en-US" dirty="0"/>
              <a:t>Composting vs </a:t>
            </a:r>
            <a:r>
              <a:rPr lang="en-US" dirty="0" smtClean="0"/>
              <a:t>education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965961" y="6327649"/>
            <a:ext cx="6120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Sources</a:t>
            </a:r>
            <a:r>
              <a:rPr lang="en-US" sz="800" i="1" dirty="0">
                <a:solidFill>
                  <a:schemeClr val="bg1"/>
                </a:solidFill>
              </a:rPr>
              <a:t>: http://</a:t>
            </a:r>
            <a:r>
              <a:rPr lang="en-US" sz="800" i="1" dirty="0" smtClean="0">
                <a:solidFill>
                  <a:schemeClr val="bg1"/>
                </a:solidFill>
              </a:rPr>
              <a:t>merkle.com/papers/DAOdemocracyDraft.pdf, http://www.proofofexistence.com/, https://bitnation.co/ , </a:t>
            </a:r>
            <a:r>
              <a:rPr lang="en-US" sz="800" i="1" dirty="0">
                <a:solidFill>
                  <a:schemeClr val="bg1"/>
                </a:solidFill>
              </a:rPr>
              <a:t>World’s First Blockchain Marriage: </a:t>
            </a:r>
            <a:r>
              <a:rPr lang="en-US" sz="800" i="1" dirty="0" smtClean="0">
                <a:solidFill>
                  <a:schemeClr val="bg1"/>
                </a:solidFill>
              </a:rPr>
              <a:t>David </a:t>
            </a:r>
            <a:r>
              <a:rPr lang="en-US" sz="800" i="1" dirty="0" err="1">
                <a:solidFill>
                  <a:schemeClr val="bg1"/>
                </a:solidFill>
              </a:rPr>
              <a:t>Mondrus</a:t>
            </a:r>
            <a:r>
              <a:rPr lang="en-US" sz="800" i="1" dirty="0">
                <a:solidFill>
                  <a:schemeClr val="bg1"/>
                </a:solidFill>
              </a:rPr>
              <a:t> and Joyce </a:t>
            </a:r>
            <a:r>
              <a:rPr lang="en-US" sz="800" i="1" dirty="0" err="1">
                <a:solidFill>
                  <a:schemeClr val="bg1"/>
                </a:solidFill>
              </a:rPr>
              <a:t>Bayo</a:t>
            </a:r>
            <a:r>
              <a:rPr lang="en-US" sz="800" i="1" dirty="0">
                <a:solidFill>
                  <a:schemeClr val="bg1"/>
                </a:solidFill>
              </a:rPr>
              <a:t>, </a:t>
            </a:r>
            <a:r>
              <a:rPr lang="en-US" sz="800" i="1" dirty="0" smtClean="0">
                <a:solidFill>
                  <a:schemeClr val="bg1"/>
                </a:solidFill>
              </a:rPr>
              <a:t>10/5/14, </a:t>
            </a:r>
            <a:r>
              <a:rPr lang="en-US" sz="800" i="1" dirty="0" err="1" smtClean="0">
                <a:solidFill>
                  <a:schemeClr val="bg1"/>
                </a:solidFill>
              </a:rPr>
              <a:t>ConsenSys</a:t>
            </a:r>
            <a:r>
              <a:rPr lang="en-US" sz="800" i="1" dirty="0" smtClean="0">
                <a:solidFill>
                  <a:schemeClr val="bg1"/>
                </a:solidFill>
              </a:rPr>
              <a:t> wedding : </a:t>
            </a:r>
            <a:r>
              <a:rPr lang="en-US" sz="800" b="1" i="1" dirty="0" smtClean="0">
                <a:solidFill>
                  <a:schemeClr val="bg1"/>
                </a:solidFill>
              </a:rPr>
              <a:t>Kim </a:t>
            </a:r>
            <a:r>
              <a:rPr lang="en-US" sz="800" b="1" i="1" dirty="0">
                <a:solidFill>
                  <a:schemeClr val="bg1"/>
                </a:solidFill>
              </a:rPr>
              <a:t>Jackson</a:t>
            </a:r>
            <a:r>
              <a:rPr lang="en-US" sz="800" i="1" dirty="0">
                <a:solidFill>
                  <a:schemeClr val="bg1"/>
                </a:solidFill>
              </a:rPr>
              <a:t> and </a:t>
            </a:r>
            <a:r>
              <a:rPr lang="en-US" sz="800" b="1" i="1" dirty="0">
                <a:solidFill>
                  <a:schemeClr val="bg1"/>
                </a:solidFill>
              </a:rPr>
              <a:t>Zach </a:t>
            </a:r>
            <a:r>
              <a:rPr lang="en-US" sz="800" b="1" i="1" dirty="0" err="1" smtClean="0">
                <a:solidFill>
                  <a:schemeClr val="bg1"/>
                </a:solidFill>
              </a:rPr>
              <a:t>LeBeau</a:t>
            </a:r>
            <a:r>
              <a:rPr lang="en-US" sz="800" b="1" i="1" dirty="0" smtClean="0">
                <a:solidFill>
                  <a:schemeClr val="bg1"/>
                </a:solidFill>
              </a:rPr>
              <a:t>, 11/2/15</a:t>
            </a:r>
            <a:endParaRPr lang="en-US" sz="800" i="1" dirty="0">
              <a:solidFill>
                <a:schemeClr val="bg1"/>
              </a:solidFill>
            </a:endParaRPr>
          </a:p>
          <a:p>
            <a:pPr algn="l"/>
            <a:endParaRPr lang="en-US" sz="800" i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96" y="4264696"/>
            <a:ext cx="1602704" cy="160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96" y="3161344"/>
            <a:ext cx="1602704" cy="106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24" y="1410426"/>
            <a:ext cx="1604476" cy="17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Humanitarian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5943600" cy="4571999"/>
          </a:xfrm>
        </p:spPr>
        <p:txBody>
          <a:bodyPr/>
          <a:lstStyle/>
          <a:p>
            <a:r>
              <a:rPr lang="en-US" dirty="0" smtClean="0"/>
              <a:t>Refugee identity system</a:t>
            </a:r>
            <a:endParaRPr lang="en-US" dirty="0"/>
          </a:p>
          <a:p>
            <a:pPr lvl="1"/>
            <a:r>
              <a:rPr lang="en-US" dirty="0" smtClean="0"/>
              <a:t>Phone </a:t>
            </a:r>
            <a:r>
              <a:rPr lang="en-US" dirty="0"/>
              <a:t>access: smartphone </a:t>
            </a:r>
            <a:r>
              <a:rPr lang="en-US" dirty="0" smtClean="0"/>
              <a:t>eWallet, SMS</a:t>
            </a:r>
          </a:p>
          <a:p>
            <a:pPr lvl="1"/>
            <a:r>
              <a:rPr lang="en-US" dirty="0" smtClean="0"/>
              <a:t>Object </a:t>
            </a:r>
            <a:r>
              <a:rPr lang="en-US" dirty="0"/>
              <a:t>access: card, paper wallet, pendant, ring, keychain, tattoo, implantable </a:t>
            </a:r>
            <a:r>
              <a:rPr lang="en-US" dirty="0" smtClean="0"/>
              <a:t>chip</a:t>
            </a:r>
          </a:p>
          <a:p>
            <a:pPr lvl="1"/>
            <a:r>
              <a:rPr lang="en-US" dirty="0" smtClean="0"/>
              <a:t>Biometric </a:t>
            </a:r>
            <a:r>
              <a:rPr lang="en-US" dirty="0"/>
              <a:t>access: word </a:t>
            </a:r>
            <a:r>
              <a:rPr lang="en-US" dirty="0" smtClean="0"/>
              <a:t>phrase, fingerprint</a:t>
            </a:r>
            <a:r>
              <a:rPr lang="en-US" dirty="0"/>
              <a:t>, iris, </a:t>
            </a:r>
            <a:r>
              <a:rPr lang="en-US" dirty="0" smtClean="0"/>
              <a:t>facial scan</a:t>
            </a:r>
          </a:p>
          <a:p>
            <a:pPr eaLnBrk="1" hangingPunct="1"/>
            <a:r>
              <a:rPr lang="en-US" dirty="0" smtClean="0"/>
              <a:t>Financial inclusion, access to learning</a:t>
            </a:r>
            <a:endParaRPr lang="en-US" dirty="0"/>
          </a:p>
          <a:p>
            <a:pPr lvl="1" eaLnBrk="1" hangingPunct="1"/>
            <a:r>
              <a:rPr lang="en-US" dirty="0" smtClean="0"/>
              <a:t>Smart contracts for literacy</a:t>
            </a:r>
          </a:p>
          <a:p>
            <a:pPr lvl="2" eaLnBrk="1" hangingPunct="1"/>
            <a:r>
              <a:rPr lang="en-US" dirty="0" smtClean="0"/>
              <a:t>Bitcoin </a:t>
            </a:r>
            <a:r>
              <a:rPr lang="en-US" dirty="0"/>
              <a:t>MOOCs “Kiva for literacy”</a:t>
            </a:r>
          </a:p>
          <a:p>
            <a:pPr lvl="1" eaLnBrk="1" hangingPunct="1"/>
            <a:r>
              <a:rPr lang="en-US" dirty="0"/>
              <a:t>Open-source FICO scores</a:t>
            </a:r>
          </a:p>
          <a:p>
            <a:pPr lvl="2" eaLnBrk="1" hangingPunct="1"/>
            <a:r>
              <a:rPr lang="en-US" dirty="0" smtClean="0"/>
              <a:t>Decentralized </a:t>
            </a:r>
            <a:r>
              <a:rPr lang="en-US" dirty="0"/>
              <a:t>credit bureaus </a:t>
            </a:r>
          </a:p>
          <a:p>
            <a:pPr lvl="1" eaLnBrk="1" hangingPunct="1"/>
            <a:r>
              <a:rPr lang="en-US" dirty="0" smtClean="0"/>
              <a:t>Remittance, </a:t>
            </a:r>
            <a:r>
              <a:rPr lang="en-US" dirty="0"/>
              <a:t>blockchain-tracked </a:t>
            </a:r>
            <a:r>
              <a:rPr lang="en-US" dirty="0" smtClean="0"/>
              <a:t>aid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80</a:t>
            </a:fld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44" y="1466539"/>
            <a:ext cx="1591056" cy="1235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44" y="4047744"/>
            <a:ext cx="1591056" cy="15910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44" y="2778252"/>
            <a:ext cx="1591056" cy="11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686800" cy="868363"/>
          </a:xfrm>
        </p:spPr>
        <p:txBody>
          <a:bodyPr/>
          <a:lstStyle/>
          <a:p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dirty="0"/>
              <a:t>Context of the Blockchain Revolution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8</a:t>
            </a:fld>
            <a:endParaRPr lang="en-US" sz="900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Expanded from  </a:t>
            </a:r>
            <a:r>
              <a:rPr lang="en-US" sz="800" i="1" dirty="0" smtClean="0"/>
              <a:t>Mark </a:t>
            </a:r>
            <a:r>
              <a:rPr lang="en-US" sz="800" i="1" dirty="0" err="1"/>
              <a:t>Sigal</a:t>
            </a:r>
            <a:r>
              <a:rPr lang="en-US" sz="800" i="1" dirty="0"/>
              <a:t>, http://radar.oreilly.com/2011/10/post-pc-revolution.html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271653" y="2843467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I. Transfer Information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2212" y="2843467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II. Transfer Value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914611" y="4215067"/>
            <a:ext cx="566928" cy="56210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072372" y="4215067"/>
            <a:ext cx="566928" cy="56210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01861" y="3892646"/>
            <a:ext cx="507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6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44100" y="3892646"/>
            <a:ext cx="507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7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01860" y="5264246"/>
            <a:ext cx="537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2020s</a:t>
            </a:r>
            <a:endParaRPr lang="en-US" sz="9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44099" y="5264246"/>
            <a:ext cx="537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2030s</a:t>
            </a:r>
            <a:endParaRPr lang="en-US" sz="9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1653" y="3224467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Simple networks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02212" y="3224467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Smart networks</a:t>
            </a:r>
            <a:endParaRPr lang="en-US" sz="2000" i="1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36" y="3774494"/>
            <a:ext cx="4753639" cy="202910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4867275" y="2995867"/>
            <a:ext cx="9525" cy="27717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 Placeholder 2"/>
          <p:cNvSpPr txBox="1">
            <a:spLocks/>
          </p:cNvSpPr>
          <p:nvPr/>
        </p:nvSpPr>
        <p:spPr bwMode="auto">
          <a:xfrm>
            <a:off x="457200" y="1371601"/>
            <a:ext cx="8153400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/>
              <a:t>Blockchain is fundamentally the next phase of the Internet, not just a FinTech, could impact every industry</a:t>
            </a:r>
          </a:p>
          <a:p>
            <a:r>
              <a:rPr lang="en-US" kern="0" dirty="0" smtClean="0"/>
              <a:t>Two </a:t>
            </a:r>
            <a:r>
              <a:rPr lang="en-US" dirty="0" smtClean="0"/>
              <a:t>fundamental </a:t>
            </a:r>
            <a:r>
              <a:rPr lang="en-US" dirty="0"/>
              <a:t>eras of network computing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17774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186965</TotalTime>
  <Words>4760</Words>
  <Application>Microsoft Office PowerPoint</Application>
  <PresentationFormat>On-screen Show (4:3)</PresentationFormat>
  <Paragraphs>960</Paragraphs>
  <Slides>81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Default Design</vt:lpstr>
      <vt:lpstr>Custom Design</vt:lpstr>
      <vt:lpstr>PowerPoint Presentation</vt:lpstr>
      <vt:lpstr>Melanie Swan, Technology Theorist</vt:lpstr>
      <vt:lpstr>Blockchain</vt:lpstr>
      <vt:lpstr>Agenda</vt:lpstr>
      <vt:lpstr>What is Blockchain/Distributed Ledger Tech?</vt:lpstr>
      <vt:lpstr>What is Blockchain/Distributed Ledger Tech?</vt:lpstr>
      <vt:lpstr>Distributed Ledger Technology vs. Blockchain</vt:lpstr>
      <vt:lpstr>Public and Private Ledgers </vt:lpstr>
      <vt:lpstr> Context of the Blockchain Revolution</vt:lpstr>
      <vt:lpstr>Four Kinds of Blockchain Applications</vt:lpstr>
      <vt:lpstr>Slower Adoption than the Internet</vt:lpstr>
      <vt:lpstr>Crypto-enlightenment</vt:lpstr>
      <vt:lpstr>Agenda</vt:lpstr>
      <vt:lpstr>How does a blockchain work?</vt:lpstr>
      <vt:lpstr>How robust is the p2p software network?</vt:lpstr>
      <vt:lpstr>What is Bitcoin mining?</vt:lpstr>
      <vt:lpstr>Agenda</vt:lpstr>
      <vt:lpstr>In the news: Blockchain ICOs</vt:lpstr>
      <vt:lpstr>ICOs (Initial Coin Offerings)</vt:lpstr>
      <vt:lpstr>High-profile ICOs</vt:lpstr>
      <vt:lpstr>ICO Regulatory Stance</vt:lpstr>
      <vt:lpstr>Bigger context of Institutional Markets</vt:lpstr>
      <vt:lpstr>Cryptocurrency Market Capitalizations (9/17)</vt:lpstr>
      <vt:lpstr>Cryptocurrency Options &amp; Swaps</vt:lpstr>
      <vt:lpstr>Investment Risk #1: Infrastructure Risk Blockchain Network Infrastructure Immature</vt:lpstr>
      <vt:lpstr>Investment Risk #2: Visa-class Processing Risk Bitcoin vs. other payment networks</vt:lpstr>
      <vt:lpstr>Investment Risk #2: Visa-class Processing Risk  Consensus Algorithms (BFT)</vt:lpstr>
      <vt:lpstr>Agenda</vt:lpstr>
      <vt:lpstr>What is Economics?</vt:lpstr>
      <vt:lpstr>Technological Unemployment</vt:lpstr>
      <vt:lpstr>Multi-agent Computational Economy</vt:lpstr>
      <vt:lpstr>Economics: Basic Design Principles</vt:lpstr>
      <vt:lpstr>Reinventing Economics and Government</vt:lpstr>
      <vt:lpstr>Long Tail Financial &amp; Government Services</vt:lpstr>
      <vt:lpstr>Financial Inclusion</vt:lpstr>
      <vt:lpstr>Framework for future uncertainty Blockchain Scenario Planning </vt:lpstr>
      <vt:lpstr>Economics and Finance</vt:lpstr>
      <vt:lpstr> Hayek: Financial Institution Currencies</vt:lpstr>
      <vt:lpstr>New Economic World Order</vt:lpstr>
      <vt:lpstr>Securities as a Service</vt:lpstr>
      <vt:lpstr>Future of Institutions</vt:lpstr>
      <vt:lpstr>Future of Nation States</vt:lpstr>
      <vt:lpstr>Blockchain Economic Theory</vt:lpstr>
      <vt:lpstr>Blockchain Economic Theory</vt:lpstr>
      <vt:lpstr>Agenda</vt:lpstr>
      <vt:lpstr> Why is blockchain DLT needed? Larger Scale Tiers of Projects</vt:lpstr>
      <vt:lpstr>Medicine: Big Health Data</vt:lpstr>
      <vt:lpstr>Global Energy production, storage, transmission</vt:lpstr>
      <vt:lpstr>Global Risk Modeling</vt:lpstr>
      <vt:lpstr>Smart City Modeling &amp; Simulation</vt:lpstr>
      <vt:lpstr>Space: Mining, Energy, Settlement</vt:lpstr>
      <vt:lpstr>Agenda</vt:lpstr>
      <vt:lpstr>New Technology</vt:lpstr>
      <vt:lpstr>Smart Network Convergence Theory</vt:lpstr>
      <vt:lpstr>Smart Network Convergence Theory</vt:lpstr>
      <vt:lpstr>What is Deep Learning?</vt:lpstr>
      <vt:lpstr>Next Phase</vt:lpstr>
      <vt:lpstr>Agenda</vt:lpstr>
      <vt:lpstr>Blockchain Strategies Opportunity: Low-hanging Fruit</vt:lpstr>
      <vt:lpstr>Blockchain Strategies Opportunity: Cryptographic Registries</vt:lpstr>
      <vt:lpstr>Blockchain Strategies Opportunity: Leadership Edge</vt:lpstr>
      <vt:lpstr>Conclusion </vt:lpstr>
      <vt:lpstr>Conclusion (continued) </vt:lpstr>
      <vt:lpstr>The Farther Future Swan’s Theory of Computation</vt:lpstr>
      <vt:lpstr>PowerPoint Presentation</vt:lpstr>
      <vt:lpstr>Agenda</vt:lpstr>
      <vt:lpstr>What is a Blockchain/Distributed Ledger?</vt:lpstr>
      <vt:lpstr>Technical Definition What is a Distributed Ledger?</vt:lpstr>
      <vt:lpstr>Technical Definition (continued) What is a Distributed Ledger?</vt:lpstr>
      <vt:lpstr>What is a Ledger?</vt:lpstr>
      <vt:lpstr>History of Ledgers</vt:lpstr>
      <vt:lpstr>Technical Definition What is a Blockchain?</vt:lpstr>
      <vt:lpstr>Why is it called blockchain? Ledger (chain) of sequential transaction blocks</vt:lpstr>
      <vt:lpstr>Agenda</vt:lpstr>
      <vt:lpstr>Key blockchain functionality</vt:lpstr>
      <vt:lpstr>Financial Services</vt:lpstr>
      <vt:lpstr>Supply Chain and Logistics</vt:lpstr>
      <vt:lpstr>Energy</vt:lpstr>
      <vt:lpstr>Healthcare</vt:lpstr>
      <vt:lpstr>Politics: governance services</vt:lpstr>
      <vt:lpstr>Humanitarian</vt:lpstr>
    </vt:vector>
  </TitlesOfParts>
  <Company>P2P Credit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Markets 2.0</dc:title>
  <dc:creator>melanie swan</dc:creator>
  <cp:lastModifiedBy>lablogga</cp:lastModifiedBy>
  <cp:revision>4350</cp:revision>
  <cp:lastPrinted>2017-09-14T20:40:33Z</cp:lastPrinted>
  <dcterms:created xsi:type="dcterms:W3CDTF">2005-10-31T19:19:48Z</dcterms:created>
  <dcterms:modified xsi:type="dcterms:W3CDTF">2018-01-10T03:12:37Z</dcterms:modified>
</cp:coreProperties>
</file>